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emf" ContentType="image/x-emf"/>
  <Default Extension="vml" ContentType="application/vnd.openxmlformats-officedocument.vmlDrawing"/>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embeddings/oleObject1.bin" ContentType="application/vnd.openxmlformats-officedocument.oleObject"/>
  <Override PartName="/ppt/notesSlides/notesSlide2.xml" ContentType="application/vnd.openxmlformats-officedocument.presentationml.notesSlide+xml"/>
  <Override PartName="/ppt/embeddings/oleObject2.bin" ContentType="application/vnd.openxmlformats-officedocument.oleObject"/>
  <Override PartName="/ppt/embeddings/oleObject3.bin" ContentType="application/vnd.openxmlformats-officedocument.oleObject"/>
  <Override PartName="/ppt/notesSlides/notesSlide3.xml" ContentType="application/vnd.openxmlformats-officedocument.presentationml.notesSlide+xml"/>
  <Override PartName="/ppt/embeddings/oleObject4.bin" ContentType="application/vnd.openxmlformats-officedocument.oleObject"/>
  <Override PartName="/ppt/notesSlides/notesSlide4.xml" ContentType="application/vnd.openxmlformats-officedocument.presentationml.notesSlide+xml"/>
  <Override PartName="/ppt/embeddings/oleObject5.bin" ContentType="application/vnd.openxmlformats-officedocument.oleObject"/>
  <Override PartName="/ppt/embeddings/oleObject6.bin" ContentType="application/vnd.openxmlformats-officedocument.oleObject"/>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0"/>
  </p:notesMasterIdLst>
  <p:sldIdLst>
    <p:sldId id="257"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1" r:id="rId25"/>
    <p:sldId id="282" r:id="rId26"/>
    <p:sldId id="283" r:id="rId27"/>
    <p:sldId id="284" r:id="rId28"/>
    <p:sldId id="285" r:id="rId29"/>
    <p:sldId id="286" r:id="rId30"/>
    <p:sldId id="287" r:id="rId31"/>
    <p:sldId id="288" r:id="rId32"/>
    <p:sldId id="322" r:id="rId33"/>
    <p:sldId id="289" r:id="rId34"/>
    <p:sldId id="290" r:id="rId35"/>
    <p:sldId id="291" r:id="rId36"/>
    <p:sldId id="292" r:id="rId37"/>
    <p:sldId id="293" r:id="rId38"/>
    <p:sldId id="294" r:id="rId39"/>
    <p:sldId id="295" r:id="rId40"/>
    <p:sldId id="296" r:id="rId41"/>
    <p:sldId id="297" r:id="rId42"/>
    <p:sldId id="298" r:id="rId43"/>
    <p:sldId id="299" r:id="rId44"/>
    <p:sldId id="300" r:id="rId45"/>
    <p:sldId id="309" r:id="rId46"/>
    <p:sldId id="310" r:id="rId47"/>
    <p:sldId id="301" r:id="rId48"/>
    <p:sldId id="323" r:id="rId49"/>
    <p:sldId id="324" r:id="rId50"/>
    <p:sldId id="325" r:id="rId51"/>
    <p:sldId id="326" r:id="rId52"/>
    <p:sldId id="327" r:id="rId53"/>
    <p:sldId id="302" r:id="rId54"/>
    <p:sldId id="304" r:id="rId55"/>
    <p:sldId id="305" r:id="rId56"/>
    <p:sldId id="306" r:id="rId57"/>
    <p:sldId id="307" r:id="rId58"/>
    <p:sldId id="316" r:id="rId59"/>
    <p:sldId id="317" r:id="rId60"/>
    <p:sldId id="318" r:id="rId61"/>
    <p:sldId id="319" r:id="rId62"/>
    <p:sldId id="320" r:id="rId63"/>
    <p:sldId id="329" r:id="rId64"/>
    <p:sldId id="334" r:id="rId65"/>
    <p:sldId id="333" r:id="rId66"/>
    <p:sldId id="332" r:id="rId67"/>
    <p:sldId id="335" r:id="rId68"/>
    <p:sldId id="336" r:id="rId6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varScale="1">
        <p:scale>
          <a:sx n="83" d="100"/>
          <a:sy n="83" d="100"/>
        </p:scale>
        <p:origin x="-400" y="-96"/>
      </p:cViewPr>
      <p:guideLst>
        <p:guide orient="horz" pos="2160"/>
        <p:guide pos="2880"/>
      </p:guideLst>
    </p:cSldViewPr>
  </p:slideViewPr>
  <p:notesTextViewPr>
    <p:cViewPr>
      <p:scale>
        <a:sx n="100" d="100"/>
        <a:sy n="100" d="100"/>
      </p:scale>
      <p:origin x="0" y="0"/>
    </p:cViewPr>
  </p:notesTextViewPr>
  <p:sorterViewPr>
    <p:cViewPr>
      <p:scale>
        <a:sx n="66" d="100"/>
        <a:sy n="66" d="100"/>
      </p:scale>
      <p:origin x="0" y="5376"/>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notesMaster" Target="notesMasters/notesMaster1.xml"/><Relationship Id="rId71" Type="http://schemas.openxmlformats.org/officeDocument/2006/relationships/printerSettings" Target="printerSettings/printerSettings1.bin"/><Relationship Id="rId72" Type="http://schemas.openxmlformats.org/officeDocument/2006/relationships/presProps" Target="presProp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73" Type="http://schemas.openxmlformats.org/officeDocument/2006/relationships/viewProps" Target="viewProps.xml"/><Relationship Id="rId74" Type="http://schemas.openxmlformats.org/officeDocument/2006/relationships/theme" Target="theme/theme1.xml"/><Relationship Id="rId75" Type="http://schemas.openxmlformats.org/officeDocument/2006/relationships/tableStyles" Target="tableStyles.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7.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2.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3.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8.png"/></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6.png"/></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7.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8BFBE8D-D06C-2749-8A5F-5F10B69D2D04}" type="datetimeFigureOut">
              <a:rPr lang="en-US" smtClean="0"/>
              <a:t>1.10.18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CBC234E-1B98-D443-BE85-C8A2070D25D6}" type="slidenum">
              <a:rPr lang="en-US" smtClean="0"/>
              <a:t>‹#›</a:t>
            </a:fld>
            <a:endParaRPr lang="en-US"/>
          </a:p>
        </p:txBody>
      </p:sp>
    </p:spTree>
    <p:extLst>
      <p:ext uri="{BB962C8B-B14F-4D97-AF65-F5344CB8AC3E}">
        <p14:creationId xmlns:p14="http://schemas.microsoft.com/office/powerpoint/2010/main" val="1033660931"/>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7" name="Text Box 1"/>
          <p:cNvSpPr txBox="1">
            <a:spLocks noChangeArrowheads="1"/>
          </p:cNvSpPr>
          <p:nvPr/>
        </p:nvSpPr>
        <p:spPr bwMode="auto">
          <a:xfrm>
            <a:off x="1400736" y="914977"/>
            <a:ext cx="4055129" cy="3134591"/>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2058" tIns="41029" rIns="82058" bIns="41029" anchor="ctr"/>
          <a:lstStyle/>
          <a:p>
            <a:endParaRPr lang="en-US"/>
          </a:p>
        </p:txBody>
      </p:sp>
      <p:sp>
        <p:nvSpPr>
          <p:cNvPr id="4098" name="Text Box 2"/>
          <p:cNvSpPr txBox="1">
            <a:spLocks noChangeArrowheads="1"/>
          </p:cNvSpPr>
          <p:nvPr>
            <p:ph type="body"/>
          </p:nvPr>
        </p:nvSpPr>
        <p:spPr bwMode="auto">
          <a:xfrm>
            <a:off x="1046350" y="4352637"/>
            <a:ext cx="4770904" cy="3478068"/>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marL="85725" indent="-85725">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1pPr>
            <a:lvl2pPr>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2pPr>
            <a:lvl3pPr>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3pPr>
            <a:lvl4pPr>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4pPr>
            <a:lvl5pPr>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5pPr>
            <a:lvl6pPr marL="25146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6pPr>
            <a:lvl7pPr marL="29718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7pPr>
            <a:lvl8pPr marL="34290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8pPr>
            <a:lvl9pPr marL="38862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9pPr>
          </a:lstStyle>
          <a:p>
            <a:pPr eaLnBrk="1">
              <a:lnSpc>
                <a:spcPct val="93000"/>
              </a:lnSpc>
              <a:spcBef>
                <a:spcPct val="0"/>
              </a:spcBef>
              <a:buSzPct val="45000"/>
              <a:buFont typeface="Wingdings" charset="0"/>
              <a:buNone/>
            </a:pPr>
            <a:r>
              <a:rPr lang="en-GB">
                <a:latin typeface="Arial" charset="0"/>
                <a:cs typeface="msgothic" charset="0"/>
              </a:rPr>
              <a:t>Possible effects of mutations on proteins Various mutational processes can affect proteins. The first case is when a synonymous mutation occurs, keeping the protein sequence unchanged. In the majority of cases, these types of mutations will not affect the protein. However, the structure and function could be affected by a defect in the translation process, owing to different codon usage and the rarity of some tRNAs [195]. The second case is when the protein sequence is changed by a non-synonymous mutation. The mutation could have no impact (i.e. amino acids with similar biochemical properties), could have a potential effect, weak or strong (i.e. effect on folding, binding and enzyme catalysis) or damage the protein structure by affecting the stability. The final case is when a block of sites is inserted or deleted (indels). Again, this could have an effect or not, depending on the context. The probability of fixation of these mutations in the genome depends on different factors, such as the population size or the beneficial effect of the mutation on the organismal fitness.</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ChangeArrowheads="1" noTextEdit="1"/>
          </p:cNvSpPr>
          <p:nvPr>
            <p:ph type="sldImg"/>
          </p:nvPr>
        </p:nvSpPr>
        <p:spPr>
          <a:xfrm>
            <a:off x="1180207" y="689429"/>
            <a:ext cx="4500563" cy="3429000"/>
          </a:xfrm>
          <a:ln cap="flat"/>
        </p:spPr>
      </p:sp>
      <p:sp>
        <p:nvSpPr>
          <p:cNvPr id="77827" name="Rectangle 3"/>
          <p:cNvSpPr>
            <a:spLocks noGrp="1" noChangeArrowheads="1"/>
          </p:cNvSpPr>
          <p:nvPr>
            <p:ph type="body" idx="1"/>
          </p:nvPr>
        </p:nvSpPr>
        <p:spPr>
          <a:xfrm>
            <a:off x="913981" y="4342595"/>
            <a:ext cx="5030040" cy="4113190"/>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lIns="90472" tIns="44443" rIns="90472" bIns="44443"/>
          <a:lstStyle/>
          <a:p>
            <a:endParaRPr lang="en-US">
              <a:latin typeface="Helvetica" charset="0"/>
              <a:ea typeface="ＭＳ Ｐゴシック" charset="0"/>
              <a:cs typeface="ＭＳ Ｐゴシック"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7"/>
          <p:cNvSpPr>
            <a:spLocks noGrp="1" noChangeArrowheads="1"/>
          </p:cNvSpPr>
          <p:nvPr>
            <p:ph type="sldNum" sz="quarter" idx="5"/>
          </p:nvPr>
        </p:nvSpPr>
        <p:spPr>
          <a:noFill/>
        </p:spPr>
        <p:txBody>
          <a:bodyPr/>
          <a:lstStyle>
            <a:lvl1pPr defTabSz="931780">
              <a:defRPr sz="2400" b="1">
                <a:solidFill>
                  <a:schemeClr val="tx1"/>
                </a:solidFill>
                <a:latin typeface="Arial" charset="0"/>
                <a:ea typeface="ＭＳ Ｐゴシック" charset="0"/>
                <a:cs typeface="ＭＳ Ｐゴシック" charset="0"/>
              </a:defRPr>
            </a:lvl1pPr>
            <a:lvl2pPr marL="742883" indent="-285724" defTabSz="931780">
              <a:defRPr sz="2400" b="1">
                <a:solidFill>
                  <a:schemeClr val="tx1"/>
                </a:solidFill>
                <a:latin typeface="Arial" charset="0"/>
                <a:ea typeface="ＭＳ Ｐゴシック" charset="0"/>
              </a:defRPr>
            </a:lvl2pPr>
            <a:lvl3pPr marL="1142898" indent="-228580" defTabSz="931780">
              <a:defRPr sz="2400" b="1">
                <a:solidFill>
                  <a:schemeClr val="tx1"/>
                </a:solidFill>
                <a:latin typeface="Arial" charset="0"/>
                <a:ea typeface="ＭＳ Ｐゴシック" charset="0"/>
              </a:defRPr>
            </a:lvl3pPr>
            <a:lvl4pPr marL="1600057" indent="-228580" defTabSz="931780">
              <a:defRPr sz="2400" b="1">
                <a:solidFill>
                  <a:schemeClr val="tx1"/>
                </a:solidFill>
                <a:latin typeface="Arial" charset="0"/>
                <a:ea typeface="ＭＳ Ｐゴシック" charset="0"/>
              </a:defRPr>
            </a:lvl4pPr>
            <a:lvl5pPr marL="2057217" indent="-228580" defTabSz="931780">
              <a:defRPr sz="2400" b="1">
                <a:solidFill>
                  <a:schemeClr val="tx1"/>
                </a:solidFill>
                <a:latin typeface="Arial" charset="0"/>
                <a:ea typeface="ＭＳ Ｐゴシック" charset="0"/>
              </a:defRPr>
            </a:lvl5pPr>
            <a:lvl6pPr marL="2514376" indent="-228580" defTabSz="931780" eaLnBrk="0" fontAlgn="base" hangingPunct="0">
              <a:spcBef>
                <a:spcPct val="0"/>
              </a:spcBef>
              <a:spcAft>
                <a:spcPct val="0"/>
              </a:spcAft>
              <a:defRPr sz="2400" b="1">
                <a:solidFill>
                  <a:schemeClr val="tx1"/>
                </a:solidFill>
                <a:latin typeface="Arial" charset="0"/>
                <a:ea typeface="ＭＳ Ｐゴシック" charset="0"/>
              </a:defRPr>
            </a:lvl6pPr>
            <a:lvl7pPr marL="2971535" indent="-228580" defTabSz="931780" eaLnBrk="0" fontAlgn="base" hangingPunct="0">
              <a:spcBef>
                <a:spcPct val="0"/>
              </a:spcBef>
              <a:spcAft>
                <a:spcPct val="0"/>
              </a:spcAft>
              <a:defRPr sz="2400" b="1">
                <a:solidFill>
                  <a:schemeClr val="tx1"/>
                </a:solidFill>
                <a:latin typeface="Arial" charset="0"/>
                <a:ea typeface="ＭＳ Ｐゴシック" charset="0"/>
              </a:defRPr>
            </a:lvl7pPr>
            <a:lvl8pPr marL="3428695" indent="-228580" defTabSz="931780" eaLnBrk="0" fontAlgn="base" hangingPunct="0">
              <a:spcBef>
                <a:spcPct val="0"/>
              </a:spcBef>
              <a:spcAft>
                <a:spcPct val="0"/>
              </a:spcAft>
              <a:defRPr sz="2400" b="1">
                <a:solidFill>
                  <a:schemeClr val="tx1"/>
                </a:solidFill>
                <a:latin typeface="Arial" charset="0"/>
                <a:ea typeface="ＭＳ Ｐゴシック" charset="0"/>
              </a:defRPr>
            </a:lvl8pPr>
            <a:lvl9pPr marL="3885854" indent="-228580" defTabSz="931780" eaLnBrk="0" fontAlgn="base" hangingPunct="0">
              <a:spcBef>
                <a:spcPct val="0"/>
              </a:spcBef>
              <a:spcAft>
                <a:spcPct val="0"/>
              </a:spcAft>
              <a:defRPr sz="2400" b="1">
                <a:solidFill>
                  <a:schemeClr val="tx1"/>
                </a:solidFill>
                <a:latin typeface="Arial" charset="0"/>
                <a:ea typeface="ＭＳ Ｐゴシック" charset="0"/>
              </a:defRPr>
            </a:lvl9pPr>
          </a:lstStyle>
          <a:p>
            <a:fld id="{9613B156-CF57-6A4D-825B-0CCC264DA504}" type="slidenum">
              <a:rPr lang="en-US" sz="1200" b="0"/>
              <a:pPr/>
              <a:t>17</a:t>
            </a:fld>
            <a:endParaRPr lang="en-US" sz="1200" b="0"/>
          </a:p>
        </p:txBody>
      </p:sp>
      <p:sp>
        <p:nvSpPr>
          <p:cNvPr id="34818" name="Rectangle 2"/>
          <p:cNvSpPr>
            <a:spLocks noGrp="1" noRot="1" noChangeAspect="1" noChangeArrowheads="1" noTextEdit="1"/>
          </p:cNvSpPr>
          <p:nvPr>
            <p:ph type="sldImg"/>
          </p:nvPr>
        </p:nvSpPr>
        <p:spPr>
          <a:ln/>
        </p:spPr>
      </p:sp>
      <p:sp>
        <p:nvSpPr>
          <p:cNvPr id="34819" name="Rectangle 3"/>
          <p:cNvSpPr>
            <a:spLocks noGrp="1" noChangeArrowheads="1"/>
          </p:cNvSpPr>
          <p:nvPr>
            <p:ph type="body" idx="1"/>
          </p:nvPr>
        </p:nvSpPr>
        <p:spPr>
          <a:noFill/>
        </p:spPr>
        <p:txBody>
          <a:bodyPr/>
          <a:lstStyle/>
          <a:p>
            <a:r>
              <a:rPr lang="en-US">
                <a:ea typeface="ＭＳ Ｐゴシック" charset="0"/>
              </a:rPr>
              <a:t>All images from 4hhb</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86C7748-B8D9-5A41-A3F3-DE0F575F28BE}" type="slidenum">
              <a:rPr lang="en-US" smtClean="0"/>
              <a:t>19</a:t>
            </a:fld>
            <a:endParaRPr lang="en-US"/>
          </a:p>
        </p:txBody>
      </p:sp>
    </p:spTree>
    <p:extLst>
      <p:ext uri="{BB962C8B-B14F-4D97-AF65-F5344CB8AC3E}">
        <p14:creationId xmlns:p14="http://schemas.microsoft.com/office/powerpoint/2010/main" val="15407121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Slide Image Placeholder 1"/>
          <p:cNvSpPr>
            <a:spLocks noGrp="1" noRot="1" noChangeAspect="1" noTextEdit="1"/>
          </p:cNvSpPr>
          <p:nvPr>
            <p:ph type="sldImg"/>
          </p:nvPr>
        </p:nvSpPr>
        <p:spPr>
          <a:ln/>
        </p:spPr>
      </p:sp>
      <p:sp>
        <p:nvSpPr>
          <p:cNvPr id="43010" name="Notes Placeholder 2"/>
          <p:cNvSpPr>
            <a:spLocks noGrp="1"/>
          </p:cNvSpPr>
          <p:nvPr>
            <p:ph type="body" idx="1"/>
          </p:nvPr>
        </p:nvSpPr>
        <p:spPr>
          <a:noFill/>
        </p:spPr>
        <p:txBody>
          <a:bodyPr/>
          <a:lstStyle/>
          <a:p>
            <a:pPr eaLnBrk="1" hangingPunct="1"/>
            <a:endParaRPr lang="en-US">
              <a:ea typeface="ＭＳ Ｐゴシック" charset="0"/>
            </a:endParaRPr>
          </a:p>
        </p:txBody>
      </p:sp>
      <p:sp>
        <p:nvSpPr>
          <p:cNvPr id="43011" name="Slide Number Placeholder 3"/>
          <p:cNvSpPr>
            <a:spLocks noGrp="1"/>
          </p:cNvSpPr>
          <p:nvPr>
            <p:ph type="sldNum" sz="quarter" idx="5"/>
          </p:nvPr>
        </p:nvSpPr>
        <p:spPr>
          <a:noFill/>
        </p:spPr>
        <p:txBody>
          <a:bodyPr/>
          <a:lstStyle>
            <a:lvl1pPr defTabSz="931780">
              <a:defRPr sz="2400" b="1">
                <a:solidFill>
                  <a:schemeClr val="tx1"/>
                </a:solidFill>
                <a:latin typeface="Arial" charset="0"/>
                <a:ea typeface="ＭＳ Ｐゴシック" charset="0"/>
                <a:cs typeface="ＭＳ Ｐゴシック" charset="0"/>
              </a:defRPr>
            </a:lvl1pPr>
            <a:lvl2pPr marL="742883" indent="-285724" defTabSz="931780">
              <a:defRPr sz="2400" b="1">
                <a:solidFill>
                  <a:schemeClr val="tx1"/>
                </a:solidFill>
                <a:latin typeface="Arial" charset="0"/>
                <a:ea typeface="ＭＳ Ｐゴシック" charset="0"/>
              </a:defRPr>
            </a:lvl2pPr>
            <a:lvl3pPr marL="1142898" indent="-228580" defTabSz="931780">
              <a:defRPr sz="2400" b="1">
                <a:solidFill>
                  <a:schemeClr val="tx1"/>
                </a:solidFill>
                <a:latin typeface="Arial" charset="0"/>
                <a:ea typeface="ＭＳ Ｐゴシック" charset="0"/>
              </a:defRPr>
            </a:lvl3pPr>
            <a:lvl4pPr marL="1600057" indent="-228580" defTabSz="931780">
              <a:defRPr sz="2400" b="1">
                <a:solidFill>
                  <a:schemeClr val="tx1"/>
                </a:solidFill>
                <a:latin typeface="Arial" charset="0"/>
                <a:ea typeface="ＭＳ Ｐゴシック" charset="0"/>
              </a:defRPr>
            </a:lvl4pPr>
            <a:lvl5pPr marL="2057217" indent="-228580" defTabSz="931780">
              <a:defRPr sz="2400" b="1">
                <a:solidFill>
                  <a:schemeClr val="tx1"/>
                </a:solidFill>
                <a:latin typeface="Arial" charset="0"/>
                <a:ea typeface="ＭＳ Ｐゴシック" charset="0"/>
              </a:defRPr>
            </a:lvl5pPr>
            <a:lvl6pPr marL="2514376" indent="-228580" defTabSz="931780" eaLnBrk="0" fontAlgn="base" hangingPunct="0">
              <a:spcBef>
                <a:spcPct val="0"/>
              </a:spcBef>
              <a:spcAft>
                <a:spcPct val="0"/>
              </a:spcAft>
              <a:defRPr sz="2400" b="1">
                <a:solidFill>
                  <a:schemeClr val="tx1"/>
                </a:solidFill>
                <a:latin typeface="Arial" charset="0"/>
                <a:ea typeface="ＭＳ Ｐゴシック" charset="0"/>
              </a:defRPr>
            </a:lvl6pPr>
            <a:lvl7pPr marL="2971535" indent="-228580" defTabSz="931780" eaLnBrk="0" fontAlgn="base" hangingPunct="0">
              <a:spcBef>
                <a:spcPct val="0"/>
              </a:spcBef>
              <a:spcAft>
                <a:spcPct val="0"/>
              </a:spcAft>
              <a:defRPr sz="2400" b="1">
                <a:solidFill>
                  <a:schemeClr val="tx1"/>
                </a:solidFill>
                <a:latin typeface="Arial" charset="0"/>
                <a:ea typeface="ＭＳ Ｐゴシック" charset="0"/>
              </a:defRPr>
            </a:lvl7pPr>
            <a:lvl8pPr marL="3428695" indent="-228580" defTabSz="931780" eaLnBrk="0" fontAlgn="base" hangingPunct="0">
              <a:spcBef>
                <a:spcPct val="0"/>
              </a:spcBef>
              <a:spcAft>
                <a:spcPct val="0"/>
              </a:spcAft>
              <a:defRPr sz="2400" b="1">
                <a:solidFill>
                  <a:schemeClr val="tx1"/>
                </a:solidFill>
                <a:latin typeface="Arial" charset="0"/>
                <a:ea typeface="ＭＳ Ｐゴシック" charset="0"/>
              </a:defRPr>
            </a:lvl8pPr>
            <a:lvl9pPr marL="3885854" indent="-228580" defTabSz="931780" eaLnBrk="0" fontAlgn="base" hangingPunct="0">
              <a:spcBef>
                <a:spcPct val="0"/>
              </a:spcBef>
              <a:spcAft>
                <a:spcPct val="0"/>
              </a:spcAft>
              <a:defRPr sz="2400" b="1">
                <a:solidFill>
                  <a:schemeClr val="tx1"/>
                </a:solidFill>
                <a:latin typeface="Arial" charset="0"/>
                <a:ea typeface="ＭＳ Ｐゴシック" charset="0"/>
              </a:defRPr>
            </a:lvl9pPr>
          </a:lstStyle>
          <a:p>
            <a:fld id="{AA501116-00DF-9B40-82E1-CD9CB17E11E4}" type="slidenum">
              <a:rPr lang="en-US" sz="1200" b="0"/>
              <a:pPr/>
              <a:t>36</a:t>
            </a:fld>
            <a:endParaRPr lang="en-US" sz="1200" b="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7"/>
          <p:cNvSpPr>
            <a:spLocks noGrp="1" noChangeArrowheads="1"/>
          </p:cNvSpPr>
          <p:nvPr>
            <p:ph type="sldNum" sz="quarter" idx="5"/>
          </p:nvPr>
        </p:nvSpPr>
        <p:spPr/>
        <p:txBody>
          <a:bodyPr/>
          <a:lstStyle>
            <a:lvl1pPr eaLnBrk="0" hangingPunct="0">
              <a:defRPr>
                <a:solidFill>
                  <a:schemeClr val="tx1"/>
                </a:solidFill>
                <a:latin typeface="Arial" charset="0"/>
                <a:ea typeface="ＭＳ Ｐゴシック" charset="0"/>
                <a:cs typeface="Arial" charset="0"/>
              </a:defRPr>
            </a:lvl1pPr>
            <a:lvl2pPr marL="742883" indent="-285724" eaLnBrk="0" hangingPunct="0">
              <a:defRPr>
                <a:solidFill>
                  <a:schemeClr val="tx1"/>
                </a:solidFill>
                <a:latin typeface="Arial" charset="0"/>
                <a:ea typeface="Arial" charset="0"/>
                <a:cs typeface="Arial" charset="0"/>
              </a:defRPr>
            </a:lvl2pPr>
            <a:lvl3pPr marL="1142898" indent="-228580" eaLnBrk="0" hangingPunct="0">
              <a:defRPr>
                <a:solidFill>
                  <a:schemeClr val="tx1"/>
                </a:solidFill>
                <a:latin typeface="Arial" charset="0"/>
                <a:ea typeface="Arial" charset="0"/>
                <a:cs typeface="Arial" charset="0"/>
              </a:defRPr>
            </a:lvl3pPr>
            <a:lvl4pPr marL="1600057" indent="-228580" eaLnBrk="0" hangingPunct="0">
              <a:defRPr>
                <a:solidFill>
                  <a:schemeClr val="tx1"/>
                </a:solidFill>
                <a:latin typeface="Arial" charset="0"/>
                <a:ea typeface="Arial" charset="0"/>
                <a:cs typeface="Arial" charset="0"/>
              </a:defRPr>
            </a:lvl4pPr>
            <a:lvl5pPr marL="2057217" indent="-228580" eaLnBrk="0" hangingPunct="0">
              <a:defRPr>
                <a:solidFill>
                  <a:schemeClr val="tx1"/>
                </a:solidFill>
                <a:latin typeface="Arial" charset="0"/>
                <a:ea typeface="Arial" charset="0"/>
                <a:cs typeface="Arial" charset="0"/>
              </a:defRPr>
            </a:lvl5pPr>
            <a:lvl6pPr marL="2514376" indent="-228580" eaLnBrk="0" fontAlgn="base" hangingPunct="0">
              <a:spcBef>
                <a:spcPct val="0"/>
              </a:spcBef>
              <a:spcAft>
                <a:spcPct val="0"/>
              </a:spcAft>
              <a:defRPr>
                <a:solidFill>
                  <a:schemeClr val="tx1"/>
                </a:solidFill>
                <a:latin typeface="Arial" charset="0"/>
                <a:ea typeface="Arial" charset="0"/>
                <a:cs typeface="Arial" charset="0"/>
              </a:defRPr>
            </a:lvl6pPr>
            <a:lvl7pPr marL="2971535" indent="-228580" eaLnBrk="0" fontAlgn="base" hangingPunct="0">
              <a:spcBef>
                <a:spcPct val="0"/>
              </a:spcBef>
              <a:spcAft>
                <a:spcPct val="0"/>
              </a:spcAft>
              <a:defRPr>
                <a:solidFill>
                  <a:schemeClr val="tx1"/>
                </a:solidFill>
                <a:latin typeface="Arial" charset="0"/>
                <a:ea typeface="Arial" charset="0"/>
                <a:cs typeface="Arial" charset="0"/>
              </a:defRPr>
            </a:lvl7pPr>
            <a:lvl8pPr marL="3428695" indent="-228580" eaLnBrk="0" fontAlgn="base" hangingPunct="0">
              <a:spcBef>
                <a:spcPct val="0"/>
              </a:spcBef>
              <a:spcAft>
                <a:spcPct val="0"/>
              </a:spcAft>
              <a:defRPr>
                <a:solidFill>
                  <a:schemeClr val="tx1"/>
                </a:solidFill>
                <a:latin typeface="Arial" charset="0"/>
                <a:ea typeface="Arial" charset="0"/>
                <a:cs typeface="Arial" charset="0"/>
              </a:defRPr>
            </a:lvl8pPr>
            <a:lvl9pPr marL="3885854" indent="-22858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CDAB7152-7B8D-6D4A-AA2A-237DD60FB7C9}" type="slidenum">
              <a:rPr lang="he-IL">
                <a:latin typeface="Calibri" charset="0"/>
              </a:rPr>
              <a:pPr eaLnBrk="1" hangingPunct="1"/>
              <a:t>42</a:t>
            </a:fld>
            <a:endParaRPr lang="en-US">
              <a:latin typeface="Calibri" charset="0"/>
            </a:endParaRPr>
          </a:p>
        </p:txBody>
      </p:sp>
      <p:sp>
        <p:nvSpPr>
          <p:cNvPr id="157699" name="Rectangle 2"/>
          <p:cNvSpPr>
            <a:spLocks noRo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57700"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dirty="0">
              <a:latin typeface="Calibri"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7"/>
          <p:cNvSpPr>
            <a:spLocks noGrp="1" noChangeArrowheads="1"/>
          </p:cNvSpPr>
          <p:nvPr>
            <p:ph type="sldNum" sz="quarter" idx="5"/>
          </p:nvPr>
        </p:nvSpPr>
        <p:spPr/>
        <p:txBody>
          <a:bodyPr/>
          <a:lstStyle>
            <a:lvl1pPr eaLnBrk="0" hangingPunct="0">
              <a:defRPr>
                <a:solidFill>
                  <a:schemeClr val="tx1"/>
                </a:solidFill>
                <a:latin typeface="Arial" charset="0"/>
                <a:ea typeface="ＭＳ Ｐゴシック" charset="0"/>
                <a:cs typeface="Arial" charset="0"/>
              </a:defRPr>
            </a:lvl1pPr>
            <a:lvl2pPr marL="742883" indent="-285724" eaLnBrk="0" hangingPunct="0">
              <a:defRPr>
                <a:solidFill>
                  <a:schemeClr val="tx1"/>
                </a:solidFill>
                <a:latin typeface="Arial" charset="0"/>
                <a:ea typeface="Arial" charset="0"/>
                <a:cs typeface="Arial" charset="0"/>
              </a:defRPr>
            </a:lvl2pPr>
            <a:lvl3pPr marL="1142898" indent="-228580" eaLnBrk="0" hangingPunct="0">
              <a:defRPr>
                <a:solidFill>
                  <a:schemeClr val="tx1"/>
                </a:solidFill>
                <a:latin typeface="Arial" charset="0"/>
                <a:ea typeface="Arial" charset="0"/>
                <a:cs typeface="Arial" charset="0"/>
              </a:defRPr>
            </a:lvl3pPr>
            <a:lvl4pPr marL="1600057" indent="-228580" eaLnBrk="0" hangingPunct="0">
              <a:defRPr>
                <a:solidFill>
                  <a:schemeClr val="tx1"/>
                </a:solidFill>
                <a:latin typeface="Arial" charset="0"/>
                <a:ea typeface="Arial" charset="0"/>
                <a:cs typeface="Arial" charset="0"/>
              </a:defRPr>
            </a:lvl4pPr>
            <a:lvl5pPr marL="2057217" indent="-228580" eaLnBrk="0" hangingPunct="0">
              <a:defRPr>
                <a:solidFill>
                  <a:schemeClr val="tx1"/>
                </a:solidFill>
                <a:latin typeface="Arial" charset="0"/>
                <a:ea typeface="Arial" charset="0"/>
                <a:cs typeface="Arial" charset="0"/>
              </a:defRPr>
            </a:lvl5pPr>
            <a:lvl6pPr marL="2514376" indent="-228580" eaLnBrk="0" fontAlgn="base" hangingPunct="0">
              <a:spcBef>
                <a:spcPct val="0"/>
              </a:spcBef>
              <a:spcAft>
                <a:spcPct val="0"/>
              </a:spcAft>
              <a:defRPr>
                <a:solidFill>
                  <a:schemeClr val="tx1"/>
                </a:solidFill>
                <a:latin typeface="Arial" charset="0"/>
                <a:ea typeface="Arial" charset="0"/>
                <a:cs typeface="Arial" charset="0"/>
              </a:defRPr>
            </a:lvl6pPr>
            <a:lvl7pPr marL="2971535" indent="-228580" eaLnBrk="0" fontAlgn="base" hangingPunct="0">
              <a:spcBef>
                <a:spcPct val="0"/>
              </a:spcBef>
              <a:spcAft>
                <a:spcPct val="0"/>
              </a:spcAft>
              <a:defRPr>
                <a:solidFill>
                  <a:schemeClr val="tx1"/>
                </a:solidFill>
                <a:latin typeface="Arial" charset="0"/>
                <a:ea typeface="Arial" charset="0"/>
                <a:cs typeface="Arial" charset="0"/>
              </a:defRPr>
            </a:lvl7pPr>
            <a:lvl8pPr marL="3428695" indent="-228580" eaLnBrk="0" fontAlgn="base" hangingPunct="0">
              <a:spcBef>
                <a:spcPct val="0"/>
              </a:spcBef>
              <a:spcAft>
                <a:spcPct val="0"/>
              </a:spcAft>
              <a:defRPr>
                <a:solidFill>
                  <a:schemeClr val="tx1"/>
                </a:solidFill>
                <a:latin typeface="Arial" charset="0"/>
                <a:ea typeface="Arial" charset="0"/>
                <a:cs typeface="Arial" charset="0"/>
              </a:defRPr>
            </a:lvl8pPr>
            <a:lvl9pPr marL="3885854" indent="-22858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EA72714D-9F22-B14B-B771-801E447681BC}" type="slidenum">
              <a:rPr lang="he-IL">
                <a:latin typeface="Calibri" charset="0"/>
              </a:rPr>
              <a:pPr eaLnBrk="1" hangingPunct="1"/>
              <a:t>43</a:t>
            </a:fld>
            <a:endParaRPr lang="en-US">
              <a:latin typeface="Calibri" charset="0"/>
            </a:endParaRPr>
          </a:p>
        </p:txBody>
      </p:sp>
      <p:sp>
        <p:nvSpPr>
          <p:cNvPr id="158723" name="Rectangle 2"/>
          <p:cNvSpPr>
            <a:spLocks noRo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58724"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err="1" smtClean="0">
                <a:latin typeface="Calibri" charset="0"/>
              </a:rPr>
              <a:t>Ser</a:t>
            </a:r>
            <a:r>
              <a:rPr lang="en-US" dirty="0">
                <a:latin typeface="Calibri" charset="0"/>
              </a:rPr>
              <a:t>-His-</a:t>
            </a:r>
            <a:r>
              <a:rPr lang="en-US" dirty="0" err="1">
                <a:latin typeface="Calibri" charset="0"/>
              </a:rPr>
              <a:t>Glu</a:t>
            </a:r>
            <a:r>
              <a:rPr lang="en-US" dirty="0">
                <a:latin typeface="Calibri" charset="0"/>
              </a:rPr>
              <a:t> (serine protease)</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7"/>
          <p:cNvSpPr>
            <a:spLocks noGrp="1" noChangeArrowheads="1"/>
          </p:cNvSpPr>
          <p:nvPr>
            <p:ph type="sldNum" sz="quarter" idx="5"/>
          </p:nvPr>
        </p:nvSpPr>
        <p:spPr/>
        <p:txBody>
          <a:bodyPr/>
          <a:lstStyle>
            <a:lvl1pPr eaLnBrk="0" hangingPunct="0">
              <a:defRPr>
                <a:solidFill>
                  <a:schemeClr val="tx1"/>
                </a:solidFill>
                <a:latin typeface="Arial" charset="0"/>
                <a:ea typeface="ＭＳ Ｐゴシック" charset="0"/>
                <a:cs typeface="Arial" charset="0"/>
              </a:defRPr>
            </a:lvl1pPr>
            <a:lvl2pPr marL="742883" indent="-285724" eaLnBrk="0" hangingPunct="0">
              <a:defRPr>
                <a:solidFill>
                  <a:schemeClr val="tx1"/>
                </a:solidFill>
                <a:latin typeface="Arial" charset="0"/>
                <a:ea typeface="Arial" charset="0"/>
                <a:cs typeface="Arial" charset="0"/>
              </a:defRPr>
            </a:lvl2pPr>
            <a:lvl3pPr marL="1142898" indent="-228580" eaLnBrk="0" hangingPunct="0">
              <a:defRPr>
                <a:solidFill>
                  <a:schemeClr val="tx1"/>
                </a:solidFill>
                <a:latin typeface="Arial" charset="0"/>
                <a:ea typeface="Arial" charset="0"/>
                <a:cs typeface="Arial" charset="0"/>
              </a:defRPr>
            </a:lvl3pPr>
            <a:lvl4pPr marL="1600057" indent="-228580" eaLnBrk="0" hangingPunct="0">
              <a:defRPr>
                <a:solidFill>
                  <a:schemeClr val="tx1"/>
                </a:solidFill>
                <a:latin typeface="Arial" charset="0"/>
                <a:ea typeface="Arial" charset="0"/>
                <a:cs typeface="Arial" charset="0"/>
              </a:defRPr>
            </a:lvl4pPr>
            <a:lvl5pPr marL="2057217" indent="-228580" eaLnBrk="0" hangingPunct="0">
              <a:defRPr>
                <a:solidFill>
                  <a:schemeClr val="tx1"/>
                </a:solidFill>
                <a:latin typeface="Arial" charset="0"/>
                <a:ea typeface="Arial" charset="0"/>
                <a:cs typeface="Arial" charset="0"/>
              </a:defRPr>
            </a:lvl5pPr>
            <a:lvl6pPr marL="2514376" indent="-228580" eaLnBrk="0" fontAlgn="base" hangingPunct="0">
              <a:spcBef>
                <a:spcPct val="0"/>
              </a:spcBef>
              <a:spcAft>
                <a:spcPct val="0"/>
              </a:spcAft>
              <a:defRPr>
                <a:solidFill>
                  <a:schemeClr val="tx1"/>
                </a:solidFill>
                <a:latin typeface="Arial" charset="0"/>
                <a:ea typeface="Arial" charset="0"/>
                <a:cs typeface="Arial" charset="0"/>
              </a:defRPr>
            </a:lvl6pPr>
            <a:lvl7pPr marL="2971535" indent="-228580" eaLnBrk="0" fontAlgn="base" hangingPunct="0">
              <a:spcBef>
                <a:spcPct val="0"/>
              </a:spcBef>
              <a:spcAft>
                <a:spcPct val="0"/>
              </a:spcAft>
              <a:defRPr>
                <a:solidFill>
                  <a:schemeClr val="tx1"/>
                </a:solidFill>
                <a:latin typeface="Arial" charset="0"/>
                <a:ea typeface="Arial" charset="0"/>
                <a:cs typeface="Arial" charset="0"/>
              </a:defRPr>
            </a:lvl7pPr>
            <a:lvl8pPr marL="3428695" indent="-228580" eaLnBrk="0" fontAlgn="base" hangingPunct="0">
              <a:spcBef>
                <a:spcPct val="0"/>
              </a:spcBef>
              <a:spcAft>
                <a:spcPct val="0"/>
              </a:spcAft>
              <a:defRPr>
                <a:solidFill>
                  <a:schemeClr val="tx1"/>
                </a:solidFill>
                <a:latin typeface="Arial" charset="0"/>
                <a:ea typeface="Arial" charset="0"/>
                <a:cs typeface="Arial" charset="0"/>
              </a:defRPr>
            </a:lvl8pPr>
            <a:lvl9pPr marL="3885854" indent="-22858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E8970187-5FCC-2645-B796-0CE58AF172F3}" type="slidenum">
              <a:rPr lang="he-IL">
                <a:latin typeface="Calibri" charset="0"/>
              </a:rPr>
              <a:pPr eaLnBrk="1" hangingPunct="1"/>
              <a:t>44</a:t>
            </a:fld>
            <a:endParaRPr lang="en-US">
              <a:latin typeface="Calibri" charset="0"/>
            </a:endParaRPr>
          </a:p>
        </p:txBody>
      </p:sp>
      <p:sp>
        <p:nvSpPr>
          <p:cNvPr id="159747" name="Rectangle 2"/>
          <p:cNvSpPr>
            <a:spLocks noRo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59748"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u="sng" dirty="0" smtClean="0">
                <a:solidFill>
                  <a:srgbClr val="9900FF"/>
                </a:solidFill>
                <a:latin typeface="Calibri" charset="0"/>
              </a:rPr>
              <a:t>Location</a:t>
            </a:r>
            <a:r>
              <a:rPr lang="en-US" dirty="0">
                <a:solidFill>
                  <a:srgbClr val="9900FF"/>
                </a:solidFill>
                <a:latin typeface="Calibri" charset="0"/>
              </a:rPr>
              <a:t>: mammalian connective tissues (tendons, cartilage, bone matrix, and the cornea of the eye)</a:t>
            </a:r>
          </a:p>
          <a:p>
            <a:pPr eaLnBrk="1" hangingPunct="1"/>
            <a:r>
              <a:rPr lang="en-US" u="sng" dirty="0">
                <a:solidFill>
                  <a:srgbClr val="9900FF"/>
                </a:solidFill>
                <a:latin typeface="Calibri" charset="0"/>
              </a:rPr>
              <a:t> Function</a:t>
            </a:r>
            <a:r>
              <a:rPr lang="en-US" dirty="0">
                <a:solidFill>
                  <a:srgbClr val="9900FF"/>
                </a:solidFill>
                <a:latin typeface="Calibri" charset="0"/>
              </a:rPr>
              <a:t>: tensile strength (tendons, skin); stiffness (cartilage, bone) </a:t>
            </a:r>
          </a:p>
          <a:p>
            <a:pPr eaLnBrk="1" hangingPunct="1"/>
            <a:r>
              <a:rPr lang="en-US" u="sng" dirty="0">
                <a:solidFill>
                  <a:srgbClr val="9900FF"/>
                </a:solidFill>
                <a:latin typeface="Calibri" charset="0"/>
              </a:rPr>
              <a:t> Related pathologies</a:t>
            </a:r>
            <a:r>
              <a:rPr lang="en-US" dirty="0">
                <a:solidFill>
                  <a:srgbClr val="9900FF"/>
                </a:solidFill>
                <a:latin typeface="Calibri" charset="0"/>
              </a:rPr>
              <a:t>: scurvy (vitamin C deficiency)</a:t>
            </a:r>
            <a:endParaRPr lang="he-IL" dirty="0">
              <a:solidFill>
                <a:srgbClr val="9900FF"/>
              </a:solidFill>
              <a:latin typeface="Calibri" charset="0"/>
            </a:endParaRPr>
          </a:p>
          <a:p>
            <a:pPr eaLnBrk="1" hangingPunct="1"/>
            <a:r>
              <a:rPr lang="en-US" dirty="0">
                <a:solidFill>
                  <a:schemeClr val="accent2"/>
                </a:solidFill>
                <a:latin typeface="Calibri" charset="0"/>
              </a:rPr>
              <a:t>Structural characteristics of the polypeptide chain: </a:t>
            </a:r>
          </a:p>
          <a:p>
            <a:pPr eaLnBrk="1" hangingPunct="1"/>
            <a:r>
              <a:rPr lang="en-US" dirty="0">
                <a:solidFill>
                  <a:schemeClr val="accent2"/>
                </a:solidFill>
                <a:latin typeface="Calibri" charset="0"/>
              </a:rPr>
              <a:t>   Length: ~1000 residues; ~3000Å</a:t>
            </a:r>
          </a:p>
          <a:p>
            <a:pPr eaLnBrk="1" hangingPunct="1"/>
            <a:r>
              <a:rPr lang="en-US" dirty="0">
                <a:solidFill>
                  <a:schemeClr val="accent2"/>
                </a:solidFill>
                <a:latin typeface="Calibri" charset="0"/>
              </a:rPr>
              <a:t>   A </a:t>
            </a:r>
            <a:r>
              <a:rPr lang="en-US" dirty="0" err="1">
                <a:solidFill>
                  <a:schemeClr val="accent2"/>
                </a:solidFill>
                <a:latin typeface="Calibri" charset="0"/>
              </a:rPr>
              <a:t>trimer</a:t>
            </a:r>
            <a:r>
              <a:rPr lang="en-US" dirty="0">
                <a:solidFill>
                  <a:schemeClr val="accent2"/>
                </a:solidFill>
                <a:latin typeface="Calibri" charset="0"/>
              </a:rPr>
              <a:t> of left-handed helices: 3.3 residues per turn; 2.9Å rise per residue </a:t>
            </a:r>
          </a:p>
          <a:p>
            <a:pPr eaLnBrk="1" hangingPunct="1"/>
            <a:r>
              <a:rPr lang="en-US" dirty="0">
                <a:solidFill>
                  <a:schemeClr val="accent2"/>
                </a:solidFill>
                <a:latin typeface="Calibri" charset="0"/>
              </a:rPr>
              <a:t>   </a:t>
            </a:r>
            <a:r>
              <a:rPr lang="en-US" dirty="0" err="1">
                <a:solidFill>
                  <a:schemeClr val="accent2"/>
                </a:solidFill>
                <a:latin typeface="Calibri" charset="0"/>
              </a:rPr>
              <a:t>Trimer</a:t>
            </a:r>
            <a:r>
              <a:rPr lang="en-US" dirty="0">
                <a:solidFill>
                  <a:schemeClr val="accent2"/>
                </a:solidFill>
                <a:latin typeface="Calibri" charset="0"/>
              </a:rPr>
              <a:t> width: ~14Å</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p:cNvSpPr>
            <a:spLocks noGrp="1" noChangeArrowheads="1"/>
          </p:cNvSpPr>
          <p:nvPr>
            <p:ph type="sldNum" sz="quarter" idx="5"/>
          </p:nvPr>
        </p:nvSpPr>
        <p:spPr bwMode="auto">
          <a:ln>
            <a:miter lim="800000"/>
            <a:headEnd/>
            <a:tailEnd/>
          </a:ln>
        </p:spPr>
        <p:txBody>
          <a:bodyPr/>
          <a:lstStyle>
            <a:lvl1pPr eaLnBrk="0" hangingPunct="0">
              <a:defRPr>
                <a:solidFill>
                  <a:schemeClr val="tx1"/>
                </a:solidFill>
                <a:latin typeface="Arial" charset="0"/>
                <a:ea typeface="ＭＳ Ｐゴシック" charset="0"/>
                <a:cs typeface="Arial" charset="0"/>
              </a:defRPr>
            </a:lvl1pPr>
            <a:lvl2pPr marL="742883" indent="-285724" eaLnBrk="0" hangingPunct="0">
              <a:defRPr>
                <a:solidFill>
                  <a:schemeClr val="tx1"/>
                </a:solidFill>
                <a:latin typeface="Arial" charset="0"/>
                <a:ea typeface="Arial" charset="0"/>
                <a:cs typeface="Arial" charset="0"/>
              </a:defRPr>
            </a:lvl2pPr>
            <a:lvl3pPr marL="1142898" indent="-228580" eaLnBrk="0" hangingPunct="0">
              <a:defRPr>
                <a:solidFill>
                  <a:schemeClr val="tx1"/>
                </a:solidFill>
                <a:latin typeface="Arial" charset="0"/>
                <a:ea typeface="Arial" charset="0"/>
                <a:cs typeface="Arial" charset="0"/>
              </a:defRPr>
            </a:lvl3pPr>
            <a:lvl4pPr marL="1600057" indent="-228580" eaLnBrk="0" hangingPunct="0">
              <a:defRPr>
                <a:solidFill>
                  <a:schemeClr val="tx1"/>
                </a:solidFill>
                <a:latin typeface="Arial" charset="0"/>
                <a:ea typeface="Arial" charset="0"/>
                <a:cs typeface="Arial" charset="0"/>
              </a:defRPr>
            </a:lvl4pPr>
            <a:lvl5pPr marL="2057217" indent="-228580" eaLnBrk="0" hangingPunct="0">
              <a:defRPr>
                <a:solidFill>
                  <a:schemeClr val="tx1"/>
                </a:solidFill>
                <a:latin typeface="Arial" charset="0"/>
                <a:ea typeface="Arial" charset="0"/>
                <a:cs typeface="Arial" charset="0"/>
              </a:defRPr>
            </a:lvl5pPr>
            <a:lvl6pPr marL="2514376" indent="-228580" eaLnBrk="0" fontAlgn="base" hangingPunct="0">
              <a:spcBef>
                <a:spcPct val="0"/>
              </a:spcBef>
              <a:spcAft>
                <a:spcPct val="0"/>
              </a:spcAft>
              <a:defRPr>
                <a:solidFill>
                  <a:schemeClr val="tx1"/>
                </a:solidFill>
                <a:latin typeface="Arial" charset="0"/>
                <a:ea typeface="Arial" charset="0"/>
                <a:cs typeface="Arial" charset="0"/>
              </a:defRPr>
            </a:lvl6pPr>
            <a:lvl7pPr marL="2971535" indent="-228580" eaLnBrk="0" fontAlgn="base" hangingPunct="0">
              <a:spcBef>
                <a:spcPct val="0"/>
              </a:spcBef>
              <a:spcAft>
                <a:spcPct val="0"/>
              </a:spcAft>
              <a:defRPr>
                <a:solidFill>
                  <a:schemeClr val="tx1"/>
                </a:solidFill>
                <a:latin typeface="Arial" charset="0"/>
                <a:ea typeface="Arial" charset="0"/>
                <a:cs typeface="Arial" charset="0"/>
              </a:defRPr>
            </a:lvl7pPr>
            <a:lvl8pPr marL="3428695" indent="-228580" eaLnBrk="0" fontAlgn="base" hangingPunct="0">
              <a:spcBef>
                <a:spcPct val="0"/>
              </a:spcBef>
              <a:spcAft>
                <a:spcPct val="0"/>
              </a:spcAft>
              <a:defRPr>
                <a:solidFill>
                  <a:schemeClr val="tx1"/>
                </a:solidFill>
                <a:latin typeface="Arial" charset="0"/>
                <a:ea typeface="Arial" charset="0"/>
                <a:cs typeface="Arial" charset="0"/>
              </a:defRPr>
            </a:lvl8pPr>
            <a:lvl9pPr marL="3885854" indent="-22858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0FD7FFA9-E1D0-854E-801D-753E35C26418}" type="slidenum">
              <a:rPr lang="en-US">
                <a:latin typeface="Calibri" charset="0"/>
              </a:rPr>
              <a:pPr eaLnBrk="1" hangingPunct="1"/>
              <a:t>47</a:t>
            </a:fld>
            <a:endParaRPr lang="en-US">
              <a:latin typeface="Calibri" charset="0"/>
            </a:endParaRPr>
          </a:p>
        </p:txBody>
      </p:sp>
      <p:sp>
        <p:nvSpPr>
          <p:cNvPr id="160771" name="Rectangle 2"/>
          <p:cNvSpPr>
            <a:spLocks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60772"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spcBef>
                <a:spcPct val="0"/>
              </a:spcBef>
            </a:pPr>
            <a:endParaRPr lang="en-US">
              <a:latin typeface="Calibri"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3098D17-2982-CF49-860A-4A061017687B}" type="datetimeFigureOut">
              <a:rPr lang="en-US" smtClean="0"/>
              <a:t>1.10.18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66961E9-316C-A345-96B3-E20A01E13103}" type="slidenum">
              <a:rPr lang="en-US" smtClean="0"/>
              <a:t>‹#›</a:t>
            </a:fld>
            <a:endParaRPr lang="en-US"/>
          </a:p>
        </p:txBody>
      </p:sp>
    </p:spTree>
    <p:extLst>
      <p:ext uri="{BB962C8B-B14F-4D97-AF65-F5344CB8AC3E}">
        <p14:creationId xmlns:p14="http://schemas.microsoft.com/office/powerpoint/2010/main" val="6219300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3098D17-2982-CF49-860A-4A061017687B}" type="datetimeFigureOut">
              <a:rPr lang="en-US" smtClean="0"/>
              <a:t>1.10.18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66961E9-316C-A345-96B3-E20A01E13103}" type="slidenum">
              <a:rPr lang="en-US" smtClean="0"/>
              <a:t>‹#›</a:t>
            </a:fld>
            <a:endParaRPr lang="en-US"/>
          </a:p>
        </p:txBody>
      </p:sp>
    </p:spTree>
    <p:extLst>
      <p:ext uri="{BB962C8B-B14F-4D97-AF65-F5344CB8AC3E}">
        <p14:creationId xmlns:p14="http://schemas.microsoft.com/office/powerpoint/2010/main" val="7978922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3098D17-2982-CF49-860A-4A061017687B}" type="datetimeFigureOut">
              <a:rPr lang="en-US" smtClean="0"/>
              <a:t>1.10.18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66961E9-316C-A345-96B3-E20A01E13103}" type="slidenum">
              <a:rPr lang="en-US" smtClean="0"/>
              <a:t>‹#›</a:t>
            </a:fld>
            <a:endParaRPr lang="en-US"/>
          </a:p>
        </p:txBody>
      </p:sp>
    </p:spTree>
    <p:extLst>
      <p:ext uri="{BB962C8B-B14F-4D97-AF65-F5344CB8AC3E}">
        <p14:creationId xmlns:p14="http://schemas.microsoft.com/office/powerpoint/2010/main" val="190348470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AndTx">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533400"/>
            <a:ext cx="8229600" cy="884238"/>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307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648200" y="1600200"/>
            <a:ext cx="4038600" cy="45307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4F593556-E02E-E94F-9122-58B0A93692BD}" type="slidenum">
              <a:rPr lang="en-US"/>
              <a:pPr>
                <a:defRPr/>
              </a:pPr>
              <a:t>‹#›</a:t>
            </a:fld>
            <a:endParaRPr lang="en-US"/>
          </a:p>
        </p:txBody>
      </p:sp>
    </p:spTree>
    <p:extLst>
      <p:ext uri="{BB962C8B-B14F-4D97-AF65-F5344CB8AC3E}">
        <p14:creationId xmlns:p14="http://schemas.microsoft.com/office/powerpoint/2010/main" val="54649211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ClipArt">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457200" y="533400"/>
            <a:ext cx="8229600" cy="884238"/>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600200"/>
            <a:ext cx="4038600" cy="45307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lipArt Placeholder 3"/>
          <p:cNvSpPr>
            <a:spLocks noGrp="1"/>
          </p:cNvSpPr>
          <p:nvPr>
            <p:ph type="clipArt" sz="half" idx="2"/>
          </p:nvPr>
        </p:nvSpPr>
        <p:spPr>
          <a:xfrm>
            <a:off x="4648200" y="1600200"/>
            <a:ext cx="4038600" cy="4530725"/>
          </a:xfrm>
        </p:spPr>
        <p:txBody>
          <a:bodyPr/>
          <a:lstStyle/>
          <a:p>
            <a:pPr lvl="0"/>
            <a:endParaRPr lang="en-US" noProof="0" smtClean="0"/>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36370E06-C022-C040-9317-79079CFFF26E}" type="slidenum">
              <a:rPr lang="en-US"/>
              <a:pPr>
                <a:defRPr/>
              </a:pPr>
              <a:t>‹#›</a:t>
            </a:fld>
            <a:endParaRPr lang="en-US"/>
          </a:p>
        </p:txBody>
      </p:sp>
    </p:spTree>
    <p:extLst>
      <p:ext uri="{BB962C8B-B14F-4D97-AF65-F5344CB8AC3E}">
        <p14:creationId xmlns:p14="http://schemas.microsoft.com/office/powerpoint/2010/main" val="26210380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3098D17-2982-CF49-860A-4A061017687B}" type="datetimeFigureOut">
              <a:rPr lang="en-US" smtClean="0"/>
              <a:t>1.10.18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66961E9-316C-A345-96B3-E20A01E13103}" type="slidenum">
              <a:rPr lang="en-US" smtClean="0"/>
              <a:t>‹#›</a:t>
            </a:fld>
            <a:endParaRPr lang="en-US"/>
          </a:p>
        </p:txBody>
      </p:sp>
    </p:spTree>
    <p:extLst>
      <p:ext uri="{BB962C8B-B14F-4D97-AF65-F5344CB8AC3E}">
        <p14:creationId xmlns:p14="http://schemas.microsoft.com/office/powerpoint/2010/main" val="38840617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3098D17-2982-CF49-860A-4A061017687B}" type="datetimeFigureOut">
              <a:rPr lang="en-US" smtClean="0"/>
              <a:t>1.10.18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66961E9-316C-A345-96B3-E20A01E13103}" type="slidenum">
              <a:rPr lang="en-US" smtClean="0"/>
              <a:t>‹#›</a:t>
            </a:fld>
            <a:endParaRPr lang="en-US"/>
          </a:p>
        </p:txBody>
      </p:sp>
    </p:spTree>
    <p:extLst>
      <p:ext uri="{BB962C8B-B14F-4D97-AF65-F5344CB8AC3E}">
        <p14:creationId xmlns:p14="http://schemas.microsoft.com/office/powerpoint/2010/main" val="3045624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3098D17-2982-CF49-860A-4A061017687B}" type="datetimeFigureOut">
              <a:rPr lang="en-US" smtClean="0"/>
              <a:t>1.10.18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66961E9-316C-A345-96B3-E20A01E13103}" type="slidenum">
              <a:rPr lang="en-US" smtClean="0"/>
              <a:t>‹#›</a:t>
            </a:fld>
            <a:endParaRPr lang="en-US"/>
          </a:p>
        </p:txBody>
      </p:sp>
    </p:spTree>
    <p:extLst>
      <p:ext uri="{BB962C8B-B14F-4D97-AF65-F5344CB8AC3E}">
        <p14:creationId xmlns:p14="http://schemas.microsoft.com/office/powerpoint/2010/main" val="15501721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3098D17-2982-CF49-860A-4A061017687B}" type="datetimeFigureOut">
              <a:rPr lang="en-US" smtClean="0"/>
              <a:t>1.10.18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66961E9-316C-A345-96B3-E20A01E13103}" type="slidenum">
              <a:rPr lang="en-US" smtClean="0"/>
              <a:t>‹#›</a:t>
            </a:fld>
            <a:endParaRPr lang="en-US"/>
          </a:p>
        </p:txBody>
      </p:sp>
    </p:spTree>
    <p:extLst>
      <p:ext uri="{BB962C8B-B14F-4D97-AF65-F5344CB8AC3E}">
        <p14:creationId xmlns:p14="http://schemas.microsoft.com/office/powerpoint/2010/main" val="21063041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3098D17-2982-CF49-860A-4A061017687B}" type="datetimeFigureOut">
              <a:rPr lang="en-US" smtClean="0"/>
              <a:t>1.10.18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66961E9-316C-A345-96B3-E20A01E13103}" type="slidenum">
              <a:rPr lang="en-US" smtClean="0"/>
              <a:t>‹#›</a:t>
            </a:fld>
            <a:endParaRPr lang="en-US"/>
          </a:p>
        </p:txBody>
      </p:sp>
    </p:spTree>
    <p:extLst>
      <p:ext uri="{BB962C8B-B14F-4D97-AF65-F5344CB8AC3E}">
        <p14:creationId xmlns:p14="http://schemas.microsoft.com/office/powerpoint/2010/main" val="13032200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3098D17-2982-CF49-860A-4A061017687B}" type="datetimeFigureOut">
              <a:rPr lang="en-US" smtClean="0"/>
              <a:t>1.10.18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66961E9-316C-A345-96B3-E20A01E13103}" type="slidenum">
              <a:rPr lang="en-US" smtClean="0"/>
              <a:t>‹#›</a:t>
            </a:fld>
            <a:endParaRPr lang="en-US"/>
          </a:p>
        </p:txBody>
      </p:sp>
    </p:spTree>
    <p:extLst>
      <p:ext uri="{BB962C8B-B14F-4D97-AF65-F5344CB8AC3E}">
        <p14:creationId xmlns:p14="http://schemas.microsoft.com/office/powerpoint/2010/main" val="7155679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3098D17-2982-CF49-860A-4A061017687B}" type="datetimeFigureOut">
              <a:rPr lang="en-US" smtClean="0"/>
              <a:t>1.10.18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66961E9-316C-A345-96B3-E20A01E13103}" type="slidenum">
              <a:rPr lang="en-US" smtClean="0"/>
              <a:t>‹#›</a:t>
            </a:fld>
            <a:endParaRPr lang="en-US"/>
          </a:p>
        </p:txBody>
      </p:sp>
    </p:spTree>
    <p:extLst>
      <p:ext uri="{BB962C8B-B14F-4D97-AF65-F5344CB8AC3E}">
        <p14:creationId xmlns:p14="http://schemas.microsoft.com/office/powerpoint/2010/main" val="22138335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3098D17-2982-CF49-860A-4A061017687B}" type="datetimeFigureOut">
              <a:rPr lang="en-US" smtClean="0"/>
              <a:t>1.10.18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66961E9-316C-A345-96B3-E20A01E13103}" type="slidenum">
              <a:rPr lang="en-US" smtClean="0"/>
              <a:t>‹#›</a:t>
            </a:fld>
            <a:endParaRPr lang="en-US"/>
          </a:p>
        </p:txBody>
      </p:sp>
    </p:spTree>
    <p:extLst>
      <p:ext uri="{BB962C8B-B14F-4D97-AF65-F5344CB8AC3E}">
        <p14:creationId xmlns:p14="http://schemas.microsoft.com/office/powerpoint/2010/main" val="3397570598"/>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3098D17-2982-CF49-860A-4A061017687B}" type="datetimeFigureOut">
              <a:rPr lang="en-US" smtClean="0"/>
              <a:t>1.10.18</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66961E9-316C-A345-96B3-E20A01E13103}" type="slidenum">
              <a:rPr lang="en-US" smtClean="0"/>
              <a:t>‹#›</a:t>
            </a:fld>
            <a:endParaRPr lang="en-US"/>
          </a:p>
        </p:txBody>
      </p:sp>
    </p:spTree>
    <p:extLst>
      <p:ext uri="{BB962C8B-B14F-4D97-AF65-F5344CB8AC3E}">
        <p14:creationId xmlns:p14="http://schemas.microsoft.com/office/powerpoint/2010/main" val="10628829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oleObject" Target="../embeddings/oleObject1.bin"/><Relationship Id="rId4" Type="http://schemas.openxmlformats.org/officeDocument/2006/relationships/image" Target="../media/image7.png"/><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em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oleObject" Target="../embeddings/oleObject2.bin"/><Relationship Id="rId4" Type="http://schemas.openxmlformats.org/officeDocument/2006/relationships/image" Target="../media/image12.png"/><Relationship Id="rId1" Type="http://schemas.openxmlformats.org/officeDocument/2006/relationships/vmlDrawing" Target="../drawings/vmlDrawing2.vml"/><Relationship Id="rId2"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oleObject" Target="../embeddings/oleObject3.bin"/><Relationship Id="rId4" Type="http://schemas.openxmlformats.org/officeDocument/2006/relationships/image" Target="../media/image13.png"/><Relationship Id="rId1" Type="http://schemas.openxmlformats.org/officeDocument/2006/relationships/vmlDrawing" Target="../drawings/vmlDrawing3.vml"/><Relationship Id="rId2"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image" Target="../media/image16.png"/><Relationship Id="rId6" Type="http://schemas.openxmlformats.org/officeDocument/2006/relationships/image" Target="../media/image17.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4.bin"/><Relationship Id="rId4" Type="http://schemas.openxmlformats.org/officeDocument/2006/relationships/image" Target="../media/image18.png"/><Relationship Id="rId1" Type="http://schemas.openxmlformats.org/officeDocument/2006/relationships/vmlDrawing" Target="../drawings/vmlDrawing4.vml"/><Relationship Id="rId2"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1" Type="http://schemas.openxmlformats.org/officeDocument/2006/relationships/slideLayout" Target="../slideLayouts/slideLayout6.xml"/><Relationship Id="rId2" Type="http://schemas.openxmlformats.org/officeDocument/2006/relationships/notesSlide" Target="../notesSlides/notesSlide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 Id="rId3" Type="http://schemas.openxmlformats.org/officeDocument/2006/relationships/image" Target="../media/image2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5.png"/></Relationships>
</file>

<file path=ppt/slides/_rels/slide24.xml.rels><?xml version="1.0" encoding="UTF-8" standalone="yes"?>
<Relationships xmlns="http://schemas.openxmlformats.org/package/2006/relationships"><Relationship Id="rId3" Type="http://schemas.openxmlformats.org/officeDocument/2006/relationships/oleObject" Target="../embeddings/oleObject5.bin"/><Relationship Id="rId4" Type="http://schemas.openxmlformats.org/officeDocument/2006/relationships/image" Target="../media/image26.png"/><Relationship Id="rId1" Type="http://schemas.openxmlformats.org/officeDocument/2006/relationships/vmlDrawing" Target="../drawings/vmlDrawing5.vml"/><Relationship Id="rId2"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oleObject" Target="../embeddings/oleObject6.bin"/><Relationship Id="rId4" Type="http://schemas.openxmlformats.org/officeDocument/2006/relationships/image" Target="../media/image27.png"/><Relationship Id="rId1" Type="http://schemas.openxmlformats.org/officeDocument/2006/relationships/vmlDrawing" Target="../drawings/vmlDrawing6.vml"/><Relationship Id="rId2"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8.jpe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9.jpe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0.jpe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png"/><Relationship Id="rId3" Type="http://schemas.openxmlformats.org/officeDocument/2006/relationships/image" Target="../media/image3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image" Target="../media/image35.png"/><Relationship Id="rId1" Type="http://schemas.openxmlformats.org/officeDocument/2006/relationships/slideLayout" Target="../slideLayouts/slideLayout6.xml"/><Relationship Id="rId2" Type="http://schemas.openxmlformats.org/officeDocument/2006/relationships/image" Target="../media/image33.jpe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rcsb.org/pdb/"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png"/></Relationships>
</file>

<file path=ppt/slides/_rels/slide36.xml.rels><?xml version="1.0" encoding="UTF-8" standalone="yes"?>
<Relationships xmlns="http://schemas.openxmlformats.org/package/2006/relationships"><Relationship Id="rId11" Type="http://schemas.openxmlformats.org/officeDocument/2006/relationships/image" Target="../media/image47.png"/><Relationship Id="rId12" Type="http://schemas.openxmlformats.org/officeDocument/2006/relationships/image" Target="../media/image48.png"/><Relationship Id="rId13" Type="http://schemas.openxmlformats.org/officeDocument/2006/relationships/image" Target="../media/image49.jpeg"/><Relationship Id="rId14" Type="http://schemas.openxmlformats.org/officeDocument/2006/relationships/hyperlink" Target="http://www.rcsb.org" TargetMode="External"/><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39.jpeg"/><Relationship Id="rId4" Type="http://schemas.openxmlformats.org/officeDocument/2006/relationships/image" Target="../media/image40.jpeg"/><Relationship Id="rId5" Type="http://schemas.openxmlformats.org/officeDocument/2006/relationships/image" Target="../media/image41.jpeg"/><Relationship Id="rId6" Type="http://schemas.openxmlformats.org/officeDocument/2006/relationships/image" Target="../media/image42.jpeg"/><Relationship Id="rId7" Type="http://schemas.openxmlformats.org/officeDocument/2006/relationships/image" Target="../media/image43.png"/><Relationship Id="rId8" Type="http://schemas.openxmlformats.org/officeDocument/2006/relationships/image" Target="../media/image44.png"/><Relationship Id="rId9" Type="http://schemas.openxmlformats.org/officeDocument/2006/relationships/image" Target="../media/image45.png"/><Relationship Id="rId10" Type="http://schemas.openxmlformats.org/officeDocument/2006/relationships/image" Target="../media/image4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50.png"/></Relationships>
</file>

<file path=ppt/slides/_rels/slide38.xml.rels><?xml version="1.0" encoding="UTF-8" standalone="yes"?>
<Relationships xmlns="http://schemas.openxmlformats.org/package/2006/relationships"><Relationship Id="rId3" Type="http://schemas.openxmlformats.org/officeDocument/2006/relationships/image" Target="../media/image52.jpeg"/><Relationship Id="rId4" Type="http://schemas.openxmlformats.org/officeDocument/2006/relationships/image" Target="../media/image53.jpeg"/><Relationship Id="rId5" Type="http://schemas.openxmlformats.org/officeDocument/2006/relationships/image" Target="../media/image54.jpeg"/><Relationship Id="rId1" Type="http://schemas.openxmlformats.org/officeDocument/2006/relationships/slideLayout" Target="../slideLayouts/slideLayout6.xml"/><Relationship Id="rId2" Type="http://schemas.openxmlformats.org/officeDocument/2006/relationships/image" Target="../media/image5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5.jpe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56.png"/></Relationships>
</file>

<file path=ppt/slides/_rels/slide43.xml.rels><?xml version="1.0" encoding="UTF-8" standalone="yes"?>
<Relationships xmlns="http://schemas.openxmlformats.org/package/2006/relationships"><Relationship Id="rId3" Type="http://schemas.openxmlformats.org/officeDocument/2006/relationships/image" Target="../media/image57.jpeg"/><Relationship Id="rId4" Type="http://schemas.openxmlformats.org/officeDocument/2006/relationships/image" Target="../media/image58.jpe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44.xml.rels><?xml version="1.0" encoding="UTF-8" standalone="yes"?>
<Relationships xmlns="http://schemas.openxmlformats.org/package/2006/relationships"><Relationship Id="rId3" Type="http://schemas.openxmlformats.org/officeDocument/2006/relationships/image" Target="../media/image59.jpeg"/><Relationship Id="rId4" Type="http://schemas.openxmlformats.org/officeDocument/2006/relationships/image" Target="../media/image60.jpeg"/><Relationship Id="rId5" Type="http://schemas.openxmlformats.org/officeDocument/2006/relationships/image" Target="../media/image61.jpeg"/><Relationship Id="rId6" Type="http://schemas.openxmlformats.org/officeDocument/2006/relationships/image" Target="../media/image62.jpeg"/><Relationship Id="rId7" Type="http://schemas.openxmlformats.org/officeDocument/2006/relationships/image" Target="../media/image63.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5.png"/></Relationships>
</file>

<file path=ppt/slides/_rels/slide47.xml.rels><?xml version="1.0" encoding="UTF-8" standalone="yes"?>
<Relationships xmlns="http://schemas.openxmlformats.org/package/2006/relationships"><Relationship Id="rId3" Type="http://schemas.openxmlformats.org/officeDocument/2006/relationships/image" Target="../media/image66.jpeg"/><Relationship Id="rId4" Type="http://schemas.openxmlformats.org/officeDocument/2006/relationships/image" Target="file://localhost/%090311b.jpg%20%20%20%20%20%20%20%20%20%20%20%20%20%20%20%20%20%20%20%20%20%20%20%20%20%20%20%20%20%20%20%20%20%20%20%20%20%20%20%20%20%20%20%20%20%20%20%20%20%20%20%20%20%20000356F4%0CMacintosh%20HD%20%20%20%20%20%20%20%20%20%20%20%20%20%20%20%20%20%20%20ABA78158/" TargetMode="External"/><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7.png"/><Relationship Id="rId3" Type="http://schemas.openxmlformats.org/officeDocument/2006/relationships/image" Target="../media/image68.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70.jpeg"/><Relationship Id="rId4" Type="http://schemas.openxmlformats.org/officeDocument/2006/relationships/image" Target="../media/image71.png"/><Relationship Id="rId1" Type="http://schemas.openxmlformats.org/officeDocument/2006/relationships/slideLayout" Target="../slideLayouts/slideLayout2.xml"/><Relationship Id="rId2" Type="http://schemas.openxmlformats.org/officeDocument/2006/relationships/image" Target="../media/image69.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2.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3.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wwpdb.org/documentation/format3.1-20080211.pdf" TargetMode="Externa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4.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rcsb.org/pdb/" TargetMode="External"/><Relationship Id="rId3" Type="http://schemas.openxmlformats.org/officeDocument/2006/relationships/hyperlink" Target="http://scop.berkeley.edu/" TargetMode="Externa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biochem.ucl.ac.uk/bsm/cath/" TargetMode="External"/></Relationships>
</file>

<file path=ppt/slides/_rels/slide63.xml.rels><?xml version="1.0" encoding="UTF-8" standalone="yes"?>
<Relationships xmlns="http://schemas.openxmlformats.org/package/2006/relationships"><Relationship Id="rId3" Type="http://schemas.openxmlformats.org/officeDocument/2006/relationships/hyperlink" Target="https://www.ncbi.nlm.nih.gov/projects/SNP/" TargetMode="External"/><Relationship Id="rId4" Type="http://schemas.openxmlformats.org/officeDocument/2006/relationships/hyperlink" Target="https://www.ncbi.nlm.nih.gov/variation/view/overview/" TargetMode="External"/><Relationship Id="rId1" Type="http://schemas.openxmlformats.org/officeDocument/2006/relationships/slideLayout" Target="../slideLayouts/slideLayout2.xml"/><Relationship Id="rId2" Type="http://schemas.openxmlformats.org/officeDocument/2006/relationships/hyperlink" Target="https://www.ncbi.nlm.nih.gov/pubmed/" TargetMode="Externa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hyperlink" Target="https://journals.plos.org/plosone/article?id=10.1371/journal.pone.0171355" TargetMode="External"/><Relationship Id="rId4" Type="http://schemas.openxmlformats.org/officeDocument/2006/relationships/image" Target="../media/image77.png"/><Relationship Id="rId1" Type="http://schemas.openxmlformats.org/officeDocument/2006/relationships/slideLayout" Target="../slideLayouts/slideLayout7.xml"/><Relationship Id="rId2" Type="http://schemas.openxmlformats.org/officeDocument/2006/relationships/image" Target="../media/image76.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hyperlink" Target="https://journals.plos.org/plosone/article?id=10.1371/journal.pone.0171355" TargetMode="External"/><Relationship Id="rId3" Type="http://schemas.openxmlformats.org/officeDocument/2006/relationships/hyperlink" Target="http://doi.org/10.1038/nm.4333" TargetMode="Externa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jpeg"/><Relationship Id="rId4" Type="http://schemas.openxmlformats.org/officeDocument/2006/relationships/image" Target="../media/image6.jpeg"/><Relationship Id="rId1" Type="http://schemas.openxmlformats.org/officeDocument/2006/relationships/slideLayout" Target="../slideLayouts/slideLayout7.xml"/><Relationship Id="rId2" Type="http://schemas.openxmlformats.org/officeDocument/2006/relationships/notesSlide" Target="../notesSlides/notesSlide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Effect of variations on protein structure</a:t>
            </a:r>
            <a:endParaRPr lang="en-US" dirty="0"/>
          </a:p>
        </p:txBody>
      </p:sp>
      <p:sp>
        <p:nvSpPr>
          <p:cNvPr id="3" name="Subtitle 2"/>
          <p:cNvSpPr>
            <a:spLocks noGrp="1"/>
          </p:cNvSpPr>
          <p:nvPr>
            <p:ph type="subTitle" idx="1"/>
          </p:nvPr>
        </p:nvSpPr>
        <p:spPr/>
        <p:txBody>
          <a:bodyPr/>
          <a:lstStyle/>
          <a:p>
            <a:r>
              <a:rPr lang="en-US" dirty="0" smtClean="0"/>
              <a:t>Variation</a:t>
            </a:r>
            <a:endParaRPr lang="en-US" dirty="0"/>
          </a:p>
        </p:txBody>
      </p:sp>
    </p:spTree>
    <p:extLst>
      <p:ext uri="{BB962C8B-B14F-4D97-AF65-F5344CB8AC3E}">
        <p14:creationId xmlns:p14="http://schemas.microsoft.com/office/powerpoint/2010/main" val="16054215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42" name="Rectangle 2"/>
          <p:cNvSpPr>
            <a:spLocks noGrp="1" noChangeArrowheads="1"/>
          </p:cNvSpPr>
          <p:nvPr>
            <p:ph type="title"/>
          </p:nvPr>
        </p:nvSpPr>
        <p:spPr>
          <a:xfrm>
            <a:off x="457200" y="609600"/>
            <a:ext cx="8229600" cy="357188"/>
          </a:xfrm>
        </p:spPr>
        <p:txBody>
          <a:bodyPr>
            <a:normAutofit fontScale="90000"/>
          </a:bodyPr>
          <a:lstStyle/>
          <a:p>
            <a:pPr eaLnBrk="1" hangingPunct="1">
              <a:defRPr/>
            </a:pPr>
            <a:r>
              <a:rPr lang="en-US" sz="2900" smtClean="0"/>
              <a:t>Protein Structure</a:t>
            </a:r>
          </a:p>
        </p:txBody>
      </p:sp>
      <p:sp>
        <p:nvSpPr>
          <p:cNvPr id="419843" name="Rectangle 3"/>
          <p:cNvSpPr>
            <a:spLocks noGrp="1" noChangeArrowheads="1"/>
          </p:cNvSpPr>
          <p:nvPr>
            <p:ph type="body" idx="1"/>
          </p:nvPr>
        </p:nvSpPr>
        <p:spPr>
          <a:xfrm>
            <a:off x="690563" y="1600200"/>
            <a:ext cx="7996237" cy="4530725"/>
          </a:xfrm>
        </p:spPr>
        <p:txBody>
          <a:bodyPr/>
          <a:lstStyle/>
          <a:p>
            <a:pPr eaLnBrk="1" hangingPunct="1">
              <a:defRPr/>
            </a:pPr>
            <a:r>
              <a:rPr lang="en-US" sz="2800" dirty="0" smtClean="0"/>
              <a:t>Why protein structure?</a:t>
            </a:r>
          </a:p>
          <a:p>
            <a:pPr eaLnBrk="1" hangingPunct="1">
              <a:defRPr/>
            </a:pPr>
            <a:r>
              <a:rPr lang="en-US" sz="2800" dirty="0" smtClean="0"/>
              <a:t>The basics of </a:t>
            </a:r>
            <a:r>
              <a:rPr lang="en-US" sz="2800" dirty="0" smtClean="0"/>
              <a:t>protein sequence structure</a:t>
            </a:r>
            <a:endParaRPr lang="en-US" sz="2800" dirty="0" smtClean="0"/>
          </a:p>
          <a:p>
            <a:pPr eaLnBrk="1" hangingPunct="1">
              <a:defRPr/>
            </a:pPr>
            <a:r>
              <a:rPr lang="en-US" sz="2800" dirty="0" smtClean="0"/>
              <a:t>Levels </a:t>
            </a:r>
            <a:r>
              <a:rPr lang="en-US" sz="2800" dirty="0" smtClean="0"/>
              <a:t>of protein structure</a:t>
            </a:r>
          </a:p>
          <a:p>
            <a:pPr eaLnBrk="1" hangingPunct="1">
              <a:defRPr/>
            </a:pPr>
            <a:r>
              <a:rPr lang="en-US" sz="2800" dirty="0" smtClean="0"/>
              <a:t>Sequence and structure</a:t>
            </a:r>
            <a:endParaRPr lang="en-US" sz="2800" dirty="0" smtClean="0"/>
          </a:p>
          <a:p>
            <a:pPr eaLnBrk="1" hangingPunct="1">
              <a:defRPr/>
            </a:pPr>
            <a:r>
              <a:rPr lang="en-US" sz="2800" dirty="0" smtClean="0"/>
              <a:t>Conservation and variation</a:t>
            </a:r>
            <a:endParaRPr lang="en-US" sz="2800" dirty="0" smtClean="0"/>
          </a:p>
          <a:p>
            <a:pPr eaLnBrk="1" hangingPunct="1">
              <a:defRPr/>
            </a:pPr>
            <a:r>
              <a:rPr lang="en-US" sz="2800" dirty="0" smtClean="0"/>
              <a:t>Classification of protein structures</a:t>
            </a:r>
          </a:p>
        </p:txBody>
      </p:sp>
    </p:spTree>
    <p:extLst>
      <p:ext uri="{BB962C8B-B14F-4D97-AF65-F5344CB8AC3E}">
        <p14:creationId xmlns:p14="http://schemas.microsoft.com/office/powerpoint/2010/main" val="4292327439"/>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0866" name="Rectangle 2"/>
          <p:cNvSpPr>
            <a:spLocks noGrp="1" noChangeArrowheads="1"/>
          </p:cNvSpPr>
          <p:nvPr>
            <p:ph type="title"/>
          </p:nvPr>
        </p:nvSpPr>
        <p:spPr>
          <a:xfrm>
            <a:off x="457200" y="609600"/>
            <a:ext cx="8229600" cy="469900"/>
          </a:xfrm>
        </p:spPr>
        <p:txBody>
          <a:bodyPr>
            <a:normAutofit fontScale="90000"/>
          </a:bodyPr>
          <a:lstStyle/>
          <a:p>
            <a:pPr eaLnBrk="1" hangingPunct="1">
              <a:defRPr/>
            </a:pPr>
            <a:r>
              <a:rPr lang="en-US" smtClean="0"/>
              <a:t>Why protein structure?</a:t>
            </a:r>
          </a:p>
        </p:txBody>
      </p:sp>
      <p:sp>
        <p:nvSpPr>
          <p:cNvPr id="420867" name="Rectangle 3"/>
          <p:cNvSpPr>
            <a:spLocks noGrp="1" noChangeArrowheads="1"/>
          </p:cNvSpPr>
          <p:nvPr>
            <p:ph type="body" idx="1"/>
          </p:nvPr>
        </p:nvSpPr>
        <p:spPr/>
        <p:txBody>
          <a:bodyPr/>
          <a:lstStyle/>
          <a:p>
            <a:pPr eaLnBrk="1" hangingPunct="1">
              <a:lnSpc>
                <a:spcPct val="90000"/>
              </a:lnSpc>
              <a:defRPr/>
            </a:pPr>
            <a:r>
              <a:rPr lang="en-US" sz="2600" smtClean="0"/>
              <a:t>In the factory of living cells, proteins are the workers, performing a variety of biological tasks.</a:t>
            </a:r>
          </a:p>
          <a:p>
            <a:pPr eaLnBrk="1" hangingPunct="1">
              <a:lnSpc>
                <a:spcPct val="90000"/>
              </a:lnSpc>
              <a:defRPr/>
            </a:pPr>
            <a:r>
              <a:rPr lang="en-US" sz="2600" smtClean="0"/>
              <a:t>Each protein has a particular 3-D structure that determines its function.</a:t>
            </a:r>
          </a:p>
          <a:p>
            <a:pPr eaLnBrk="1" hangingPunct="1">
              <a:lnSpc>
                <a:spcPct val="90000"/>
              </a:lnSpc>
              <a:buFontTx/>
              <a:buNone/>
              <a:defRPr/>
            </a:pPr>
            <a:endParaRPr lang="en-US" sz="2600" smtClean="0"/>
          </a:p>
          <a:p>
            <a:pPr eaLnBrk="1" hangingPunct="1">
              <a:lnSpc>
                <a:spcPct val="90000"/>
              </a:lnSpc>
              <a:buFontTx/>
              <a:buNone/>
              <a:defRPr/>
            </a:pPr>
            <a:endParaRPr lang="en-US" sz="2600" smtClean="0"/>
          </a:p>
          <a:p>
            <a:pPr eaLnBrk="1" hangingPunct="1">
              <a:lnSpc>
                <a:spcPct val="90000"/>
              </a:lnSpc>
              <a:defRPr/>
            </a:pPr>
            <a:r>
              <a:rPr lang="en-US" sz="2600" smtClean="0"/>
              <a:t>Protein structure is more conserved than protein sequence, and more closely related to function.</a:t>
            </a:r>
          </a:p>
        </p:txBody>
      </p:sp>
      <p:graphicFrame>
        <p:nvGraphicFramePr>
          <p:cNvPr id="29699" name="Object 4"/>
          <p:cNvGraphicFramePr>
            <a:graphicFrameLocks noChangeAspect="1"/>
          </p:cNvGraphicFramePr>
          <p:nvPr/>
        </p:nvGraphicFramePr>
        <p:xfrm>
          <a:off x="2209800" y="3352800"/>
          <a:ext cx="4343400" cy="514350"/>
        </p:xfrm>
        <a:graphic>
          <a:graphicData uri="http://schemas.openxmlformats.org/presentationml/2006/ole">
            <mc:AlternateContent xmlns:mc="http://schemas.openxmlformats.org/markup-compatibility/2006">
              <mc:Choice xmlns:v="urn:schemas-microsoft-com:vml" Requires="v">
                <p:oleObj spid="_x0000_s4100" name="Bitmap Image" r:id="rId3" imgW="4342857" imgH="514422" progId="Paint.Picture">
                  <p:embed/>
                </p:oleObj>
              </mc:Choice>
              <mc:Fallback>
                <p:oleObj name="Bitmap Image" r:id="rId3" imgW="4342857" imgH="514422" progId="Paint.Picture">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09800" y="3352800"/>
                        <a:ext cx="4343400" cy="514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spTree>
    <p:extLst>
      <p:ext uri="{BB962C8B-B14F-4D97-AF65-F5344CB8AC3E}">
        <p14:creationId xmlns:p14="http://schemas.microsoft.com/office/powerpoint/2010/main" val="272955015"/>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a:xfrm>
            <a:off x="990600" y="914400"/>
            <a:ext cx="7184159" cy="762000"/>
          </a:xfrm>
          <a:noFill/>
        </p:spPr>
        <p:txBody>
          <a:bodyPr lIns="90444" tIns="44429" rIns="90444" bIns="44429" anchor="b">
            <a:normAutofit fontScale="90000"/>
          </a:bodyPr>
          <a:lstStyle/>
          <a:p>
            <a:r>
              <a:rPr lang="en-US" dirty="0">
                <a:latin typeface="Palatino" charset="0"/>
                <a:ea typeface="ＭＳ Ｐゴシック" charset="0"/>
                <a:cs typeface="Palatino" charset="0"/>
              </a:rPr>
              <a:t>Central Paradigm of Bioinformatics</a:t>
            </a:r>
          </a:p>
        </p:txBody>
      </p:sp>
      <p:sp>
        <p:nvSpPr>
          <p:cNvPr id="25603" name="Rectangle 4"/>
          <p:cNvSpPr>
            <a:spLocks noChangeArrowheads="1"/>
          </p:cNvSpPr>
          <p:nvPr/>
        </p:nvSpPr>
        <p:spPr bwMode="auto">
          <a:xfrm>
            <a:off x="2281671" y="1774733"/>
            <a:ext cx="1077958" cy="5290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451" tIns="25380" rIns="63451" bIns="25380">
            <a:spAutoFit/>
          </a:bodyPr>
          <a:lstStyle/>
          <a:p>
            <a:pPr defTabSz="914608">
              <a:lnSpc>
                <a:spcPct val="85000"/>
              </a:lnSpc>
            </a:pPr>
            <a:r>
              <a:rPr lang="en-US">
                <a:solidFill>
                  <a:schemeClr val="accent2"/>
                </a:solidFill>
              </a:rPr>
              <a:t>Molecular</a:t>
            </a:r>
          </a:p>
          <a:p>
            <a:pPr defTabSz="914608">
              <a:lnSpc>
                <a:spcPct val="85000"/>
              </a:lnSpc>
            </a:pPr>
            <a:r>
              <a:rPr lang="en-US">
                <a:solidFill>
                  <a:schemeClr val="accent2"/>
                </a:solidFill>
              </a:rPr>
              <a:t>Structure</a:t>
            </a:r>
          </a:p>
        </p:txBody>
      </p:sp>
      <p:sp>
        <p:nvSpPr>
          <p:cNvPr id="88071" name="Line 7"/>
          <p:cNvSpPr>
            <a:spLocks noChangeShapeType="1"/>
          </p:cNvSpPr>
          <p:nvPr/>
        </p:nvSpPr>
        <p:spPr bwMode="auto">
          <a:xfrm>
            <a:off x="1600490" y="2026864"/>
            <a:ext cx="626341" cy="0"/>
          </a:xfrm>
          <a:prstGeom prst="line">
            <a:avLst/>
          </a:prstGeom>
          <a:noFill/>
          <a:ln w="38100">
            <a:solidFill>
              <a:schemeClr val="accent2"/>
            </a:solidFill>
            <a:round/>
            <a:headEnd/>
            <a:tailEnd type="triangle" w="med" len="med"/>
          </a:ln>
          <a:effectLst/>
        </p:spPr>
        <p:txBody>
          <a:bodyPr wrap="none" lIns="56947" tIns="22779" rIns="56947" bIns="22779">
            <a:spAutoFit/>
          </a:bodyPr>
          <a:lstStyle/>
          <a:p>
            <a:pPr>
              <a:defRPr/>
            </a:pPr>
            <a:endParaRPr lang="en-US" dirty="0">
              <a:effectLst>
                <a:outerShdw blurRad="38100" dist="38100" dir="2700000" algn="tl">
                  <a:srgbClr val="000000">
                    <a:alpha val="43137"/>
                  </a:srgbClr>
                </a:outerShdw>
              </a:effectLst>
              <a:latin typeface="Palatino" pitchFamily="-110" charset="0"/>
              <a:ea typeface="+mn-ea"/>
              <a:cs typeface="+mn-cs"/>
            </a:endParaRPr>
          </a:p>
        </p:txBody>
      </p:sp>
      <p:pic>
        <p:nvPicPr>
          <p:cNvPr id="88075" name="Picture 1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6262" y="2591361"/>
            <a:ext cx="2506806" cy="2323820"/>
          </a:xfrm>
          <a:prstGeom prst="rect">
            <a:avLst/>
          </a:prstGeom>
          <a:noFill/>
          <a:ln>
            <a:noFill/>
          </a:ln>
          <a:effectLst>
            <a:outerShdw blurRad="63500" dist="380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25606" name="Rectangle 6"/>
          <p:cNvSpPr>
            <a:spLocks noChangeArrowheads="1"/>
          </p:cNvSpPr>
          <p:nvPr/>
        </p:nvSpPr>
        <p:spPr bwMode="auto">
          <a:xfrm>
            <a:off x="7168284" y="1776133"/>
            <a:ext cx="1258071" cy="5290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451" tIns="25380" rIns="63451" bIns="25380">
            <a:spAutoFit/>
          </a:bodyPr>
          <a:lstStyle/>
          <a:p>
            <a:pPr defTabSz="914608">
              <a:lnSpc>
                <a:spcPct val="85000"/>
              </a:lnSpc>
            </a:pPr>
            <a:r>
              <a:rPr lang="en-US">
                <a:solidFill>
                  <a:schemeClr val="accent2"/>
                </a:solidFill>
              </a:rPr>
              <a:t>Phenotype</a:t>
            </a:r>
          </a:p>
          <a:p>
            <a:pPr defTabSz="914608">
              <a:lnSpc>
                <a:spcPct val="85000"/>
              </a:lnSpc>
            </a:pPr>
            <a:r>
              <a:rPr lang="en-US">
                <a:solidFill>
                  <a:schemeClr val="accent2"/>
                </a:solidFill>
              </a:rPr>
              <a:t>(Symptoms)</a:t>
            </a:r>
          </a:p>
        </p:txBody>
      </p:sp>
      <p:sp>
        <p:nvSpPr>
          <p:cNvPr id="88073" name="Line 9"/>
          <p:cNvSpPr>
            <a:spLocks noChangeShapeType="1"/>
          </p:cNvSpPr>
          <p:nvPr/>
        </p:nvSpPr>
        <p:spPr bwMode="auto">
          <a:xfrm>
            <a:off x="6400512" y="2028265"/>
            <a:ext cx="627784" cy="0"/>
          </a:xfrm>
          <a:prstGeom prst="line">
            <a:avLst/>
          </a:prstGeom>
          <a:noFill/>
          <a:ln w="38100">
            <a:solidFill>
              <a:schemeClr val="accent2"/>
            </a:solidFill>
            <a:round/>
            <a:headEnd/>
            <a:tailEnd type="triangle" w="med" len="med"/>
          </a:ln>
          <a:effectLst/>
        </p:spPr>
        <p:txBody>
          <a:bodyPr wrap="none" lIns="56947" tIns="22779" rIns="56947" bIns="22779">
            <a:spAutoFit/>
          </a:bodyPr>
          <a:lstStyle/>
          <a:p>
            <a:pPr>
              <a:defRPr/>
            </a:pPr>
            <a:endParaRPr lang="en-US" dirty="0">
              <a:effectLst>
                <a:outerShdw blurRad="38100" dist="38100" dir="2700000" algn="tl">
                  <a:srgbClr val="000000">
                    <a:alpha val="43137"/>
                  </a:srgbClr>
                </a:outerShdw>
              </a:effectLst>
              <a:latin typeface="Palatino" pitchFamily="-110" charset="0"/>
              <a:ea typeface="+mn-ea"/>
              <a:cs typeface="+mn-cs"/>
            </a:endParaRPr>
          </a:p>
        </p:txBody>
      </p:sp>
      <p:pic>
        <p:nvPicPr>
          <p:cNvPr id="88076" name="Picture 12"/>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11818" y="2591361"/>
            <a:ext cx="2083955" cy="2311213"/>
          </a:xfrm>
          <a:prstGeom prst="rect">
            <a:avLst/>
          </a:prstGeom>
          <a:noFill/>
          <a:ln>
            <a:noFill/>
          </a:ln>
          <a:effectLst>
            <a:outerShdw blurRad="63500" dist="380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25609" name="Rectangle 5"/>
          <p:cNvSpPr>
            <a:spLocks noChangeArrowheads="1"/>
          </p:cNvSpPr>
          <p:nvPr/>
        </p:nvSpPr>
        <p:spPr bwMode="auto">
          <a:xfrm>
            <a:off x="4779818" y="1774733"/>
            <a:ext cx="1260663" cy="5290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451" tIns="25380" rIns="63451" bIns="25380">
            <a:spAutoFit/>
          </a:bodyPr>
          <a:lstStyle/>
          <a:p>
            <a:pPr defTabSz="914608">
              <a:lnSpc>
                <a:spcPct val="85000"/>
              </a:lnSpc>
            </a:pPr>
            <a:r>
              <a:rPr lang="en-US">
                <a:solidFill>
                  <a:schemeClr val="accent2"/>
                </a:solidFill>
              </a:rPr>
              <a:t>Biochemical</a:t>
            </a:r>
          </a:p>
          <a:p>
            <a:pPr defTabSz="914608">
              <a:lnSpc>
                <a:spcPct val="85000"/>
              </a:lnSpc>
            </a:pPr>
            <a:r>
              <a:rPr lang="en-US">
                <a:solidFill>
                  <a:schemeClr val="accent2"/>
                </a:solidFill>
              </a:rPr>
              <a:t>Function</a:t>
            </a:r>
          </a:p>
        </p:txBody>
      </p:sp>
      <p:sp>
        <p:nvSpPr>
          <p:cNvPr id="88072" name="Line 8"/>
          <p:cNvSpPr>
            <a:spLocks noChangeShapeType="1"/>
          </p:cNvSpPr>
          <p:nvPr/>
        </p:nvSpPr>
        <p:spPr bwMode="auto">
          <a:xfrm>
            <a:off x="3886490" y="2028265"/>
            <a:ext cx="665306" cy="0"/>
          </a:xfrm>
          <a:prstGeom prst="line">
            <a:avLst/>
          </a:prstGeom>
          <a:noFill/>
          <a:ln w="38100">
            <a:solidFill>
              <a:schemeClr val="accent2"/>
            </a:solidFill>
            <a:round/>
            <a:headEnd/>
            <a:tailEnd type="triangle" w="med" len="med"/>
          </a:ln>
          <a:effectLst/>
        </p:spPr>
        <p:txBody>
          <a:bodyPr wrap="none" lIns="56947" tIns="22779" rIns="56947" bIns="22779">
            <a:spAutoFit/>
          </a:bodyPr>
          <a:lstStyle/>
          <a:p>
            <a:pPr>
              <a:defRPr/>
            </a:pPr>
            <a:endParaRPr lang="en-US" dirty="0">
              <a:effectLst>
                <a:outerShdw blurRad="38100" dist="38100" dir="2700000" algn="tl">
                  <a:srgbClr val="000000">
                    <a:alpha val="43137"/>
                  </a:srgbClr>
                </a:outerShdw>
              </a:effectLst>
              <a:latin typeface="Palatino" pitchFamily="-110" charset="0"/>
              <a:ea typeface="+mn-ea"/>
              <a:cs typeface="+mn-cs"/>
            </a:endParaRPr>
          </a:p>
        </p:txBody>
      </p:sp>
      <p:pic>
        <p:nvPicPr>
          <p:cNvPr id="88077" name="Picture 13"/>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37785" y="2592762"/>
            <a:ext cx="2050761" cy="2305610"/>
          </a:xfrm>
          <a:prstGeom prst="rect">
            <a:avLst/>
          </a:prstGeom>
          <a:noFill/>
          <a:ln>
            <a:noFill/>
          </a:ln>
          <a:effectLst>
            <a:outerShdw blurRad="63500" dist="380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88097" name="Rectangle 33"/>
          <p:cNvSpPr>
            <a:spLocks noChangeArrowheads="1"/>
          </p:cNvSpPr>
          <p:nvPr/>
        </p:nvSpPr>
        <p:spPr bwMode="auto">
          <a:xfrm>
            <a:off x="76489" y="1752321"/>
            <a:ext cx="1371023" cy="609319"/>
          </a:xfrm>
          <a:prstGeom prst="rect">
            <a:avLst/>
          </a:prstGeom>
          <a:noFill/>
          <a:ln w="12700">
            <a:noFill/>
            <a:miter lim="800000"/>
            <a:headEnd/>
            <a:tailEnd/>
          </a:ln>
          <a:effectLst/>
        </p:spPr>
        <p:txBody>
          <a:bodyPr wrap="none" lIns="82058" tIns="41029" rIns="82058" bIns="41029" anchor="ctr"/>
          <a:lstStyle/>
          <a:p>
            <a:pPr>
              <a:defRPr/>
            </a:pPr>
            <a:endParaRPr lang="en-US" dirty="0">
              <a:effectLst>
                <a:outerShdw blurRad="38100" dist="38100" dir="2700000" algn="tl">
                  <a:srgbClr val="FFFFFF"/>
                </a:outerShdw>
              </a:effectLst>
              <a:ea typeface="+mn-ea"/>
              <a:cs typeface="+mn-cs"/>
            </a:endParaRPr>
          </a:p>
        </p:txBody>
      </p:sp>
      <p:grpSp>
        <p:nvGrpSpPr>
          <p:cNvPr id="25613" name="Group 14"/>
          <p:cNvGrpSpPr>
            <a:grpSpLocks/>
          </p:cNvGrpSpPr>
          <p:nvPr/>
        </p:nvGrpSpPr>
        <p:grpSpPr bwMode="auto">
          <a:xfrm>
            <a:off x="69273" y="1748118"/>
            <a:ext cx="1454727" cy="3364800"/>
            <a:chOff x="76200" y="1981200"/>
            <a:chExt cx="1600200" cy="3813441"/>
          </a:xfrm>
        </p:grpSpPr>
        <p:sp>
          <p:nvSpPr>
            <p:cNvPr id="16" name="Rectangle 35"/>
            <p:cNvSpPr>
              <a:spLocks noChangeArrowheads="1"/>
            </p:cNvSpPr>
            <p:nvPr/>
          </p:nvSpPr>
          <p:spPr bwMode="auto">
            <a:xfrm>
              <a:off x="76200" y="1981200"/>
              <a:ext cx="1600200" cy="3733800"/>
            </a:xfrm>
            <a:prstGeom prst="rect">
              <a:avLst/>
            </a:prstGeom>
            <a:solidFill>
              <a:srgbClr val="FFFFCC"/>
            </a:solidFill>
            <a:ln w="12700">
              <a:noFill/>
              <a:miter lim="800000"/>
              <a:headEnd/>
              <a:tailEnd/>
            </a:ln>
            <a:effectLst/>
          </p:spPr>
          <p:txBody>
            <a:bodyPr wrap="none" anchor="ctr"/>
            <a:lstStyle/>
            <a:p>
              <a:pPr>
                <a:defRPr/>
              </a:pPr>
              <a:endParaRPr lang="en-US" dirty="0">
                <a:effectLst>
                  <a:outerShdw blurRad="38100" dist="38100" dir="2700000" algn="tl">
                    <a:srgbClr val="FFFFFF"/>
                  </a:outerShdw>
                </a:effectLst>
                <a:ea typeface="+mn-ea"/>
                <a:cs typeface="+mn-cs"/>
              </a:endParaRPr>
            </a:p>
          </p:txBody>
        </p:sp>
        <p:sp>
          <p:nvSpPr>
            <p:cNvPr id="25615" name="Rectangle 3"/>
            <p:cNvSpPr>
              <a:spLocks noChangeArrowheads="1"/>
            </p:cNvSpPr>
            <p:nvPr/>
          </p:nvSpPr>
          <p:spPr bwMode="auto">
            <a:xfrm>
              <a:off x="100807" y="2011363"/>
              <a:ext cx="1373322" cy="599616"/>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63443" tIns="25377" rIns="63443" bIns="25377">
              <a:spAutoFit/>
            </a:bodyPr>
            <a:lstStyle/>
            <a:p>
              <a:pPr defTabSz="914608">
                <a:lnSpc>
                  <a:spcPct val="85000"/>
                </a:lnSpc>
              </a:pPr>
              <a:r>
                <a:rPr lang="en-US">
                  <a:solidFill>
                    <a:schemeClr val="accent2"/>
                  </a:solidFill>
                </a:rPr>
                <a:t>Genetic</a:t>
              </a:r>
            </a:p>
            <a:p>
              <a:pPr defTabSz="914608">
                <a:lnSpc>
                  <a:spcPct val="85000"/>
                </a:lnSpc>
              </a:pPr>
              <a:r>
                <a:rPr lang="en-US">
                  <a:solidFill>
                    <a:schemeClr val="accent2"/>
                  </a:solidFill>
                </a:rPr>
                <a:t>Information</a:t>
              </a:r>
            </a:p>
          </p:txBody>
        </p:sp>
        <p:sp>
          <p:nvSpPr>
            <p:cNvPr id="25616" name="Rectangle 21"/>
            <p:cNvSpPr>
              <a:spLocks noChangeArrowheads="1"/>
            </p:cNvSpPr>
            <p:nvPr/>
          </p:nvSpPr>
          <p:spPr bwMode="auto">
            <a:xfrm>
              <a:off x="307976" y="2667000"/>
              <a:ext cx="1086069" cy="3127641"/>
            </a:xfrm>
            <a:prstGeom prst="rect">
              <a:avLst/>
            </a:prstGeom>
            <a:solidFill>
              <a:schemeClr val="bg1"/>
            </a:solidFill>
            <a:ln>
              <a:noFill/>
            </a:ln>
            <a:extLst>
              <a:ext uri="{91240B29-F687-4f45-9708-019B960494DF}">
                <a14:hiddenLine xmlns:a14="http://schemas.microsoft.com/office/drawing/2010/main" w="25400">
                  <a:solidFill>
                    <a:srgbClr val="000000"/>
                  </a:solidFill>
                  <a:miter lim="800000"/>
                  <a:headEnd/>
                  <a:tailEnd/>
                </a14:hiddenLine>
              </a:ext>
            </a:extLst>
          </p:spPr>
          <p:txBody>
            <a:bodyPr wrap="none" lIns="63443" tIns="25377" rIns="63443" bIns="25377">
              <a:spAutoFit/>
            </a:bodyPr>
            <a:lstStyle/>
            <a:p>
              <a:pPr algn="l"/>
              <a:r>
                <a:rPr lang="en-US" sz="1100">
                  <a:solidFill>
                    <a:srgbClr val="730000"/>
                  </a:solidFill>
                  <a:latin typeface="Monaco" charset="0"/>
                </a:rPr>
                <a:t>MVHLTPEEKT</a:t>
              </a:r>
              <a:br>
                <a:rPr lang="en-US" sz="1100">
                  <a:solidFill>
                    <a:srgbClr val="730000"/>
                  </a:solidFill>
                  <a:latin typeface="Monaco" charset="0"/>
                </a:rPr>
              </a:br>
              <a:r>
                <a:rPr lang="en-US" sz="1100">
                  <a:solidFill>
                    <a:srgbClr val="730000"/>
                  </a:solidFill>
                  <a:latin typeface="Monaco" charset="0"/>
                </a:rPr>
                <a:t>AVNALWGKVN</a:t>
              </a:r>
              <a:br>
                <a:rPr lang="en-US" sz="1100">
                  <a:solidFill>
                    <a:srgbClr val="730000"/>
                  </a:solidFill>
                  <a:latin typeface="Monaco" charset="0"/>
                </a:rPr>
              </a:br>
              <a:r>
                <a:rPr lang="en-US" sz="1100">
                  <a:solidFill>
                    <a:srgbClr val="730000"/>
                  </a:solidFill>
                  <a:latin typeface="Monaco" charset="0"/>
                </a:rPr>
                <a:t>VDAVGGEALG</a:t>
              </a:r>
              <a:br>
                <a:rPr lang="en-US" sz="1100">
                  <a:solidFill>
                    <a:srgbClr val="730000"/>
                  </a:solidFill>
                  <a:latin typeface="Monaco" charset="0"/>
                </a:rPr>
              </a:br>
              <a:r>
                <a:rPr lang="en-US" sz="1100">
                  <a:solidFill>
                    <a:srgbClr val="730000"/>
                  </a:solidFill>
                  <a:latin typeface="Monaco" charset="0"/>
                </a:rPr>
                <a:t>RLLVVYPWTQ</a:t>
              </a:r>
              <a:br>
                <a:rPr lang="en-US" sz="1100">
                  <a:solidFill>
                    <a:srgbClr val="730000"/>
                  </a:solidFill>
                  <a:latin typeface="Monaco" charset="0"/>
                </a:rPr>
              </a:br>
              <a:r>
                <a:rPr lang="en-US" sz="1100">
                  <a:solidFill>
                    <a:srgbClr val="730000"/>
                  </a:solidFill>
                  <a:latin typeface="Monaco" charset="0"/>
                </a:rPr>
                <a:t>RFFESFGDLS</a:t>
              </a:r>
              <a:br>
                <a:rPr lang="en-US" sz="1100">
                  <a:solidFill>
                    <a:srgbClr val="730000"/>
                  </a:solidFill>
                  <a:latin typeface="Monaco" charset="0"/>
                </a:rPr>
              </a:br>
              <a:r>
                <a:rPr lang="en-US" sz="1100">
                  <a:solidFill>
                    <a:srgbClr val="730000"/>
                  </a:solidFill>
                  <a:latin typeface="Monaco" charset="0"/>
                </a:rPr>
                <a:t>SPDAVMGNPK</a:t>
              </a:r>
            </a:p>
            <a:p>
              <a:pPr algn="l"/>
              <a:r>
                <a:rPr lang="en-US" sz="1100">
                  <a:solidFill>
                    <a:srgbClr val="730000"/>
                  </a:solidFill>
                  <a:latin typeface="Monaco" charset="0"/>
                </a:rPr>
                <a:t>VKAHGKKVLG</a:t>
              </a:r>
              <a:br>
                <a:rPr lang="en-US" sz="1100">
                  <a:solidFill>
                    <a:srgbClr val="730000"/>
                  </a:solidFill>
                  <a:latin typeface="Monaco" charset="0"/>
                </a:rPr>
              </a:br>
              <a:r>
                <a:rPr lang="en-US" sz="1100">
                  <a:solidFill>
                    <a:srgbClr val="730000"/>
                  </a:solidFill>
                  <a:latin typeface="Monaco" charset="0"/>
                </a:rPr>
                <a:t>AFSDGLAHLD</a:t>
              </a:r>
              <a:br>
                <a:rPr lang="en-US" sz="1100">
                  <a:solidFill>
                    <a:srgbClr val="730000"/>
                  </a:solidFill>
                  <a:latin typeface="Monaco" charset="0"/>
                </a:rPr>
              </a:br>
              <a:r>
                <a:rPr lang="en-US" sz="1100">
                  <a:solidFill>
                    <a:srgbClr val="730000"/>
                  </a:solidFill>
                  <a:latin typeface="Monaco" charset="0"/>
                </a:rPr>
                <a:t>NLKGTFSQLS</a:t>
              </a:r>
              <a:br>
                <a:rPr lang="en-US" sz="1100">
                  <a:solidFill>
                    <a:srgbClr val="730000"/>
                  </a:solidFill>
                  <a:latin typeface="Monaco" charset="0"/>
                </a:rPr>
              </a:br>
              <a:r>
                <a:rPr lang="en-US" sz="1100">
                  <a:solidFill>
                    <a:srgbClr val="730000"/>
                  </a:solidFill>
                  <a:latin typeface="Monaco" charset="0"/>
                </a:rPr>
                <a:t>ELHCDKLHVD</a:t>
              </a:r>
              <a:br>
                <a:rPr lang="en-US" sz="1100">
                  <a:solidFill>
                    <a:srgbClr val="730000"/>
                  </a:solidFill>
                  <a:latin typeface="Monaco" charset="0"/>
                </a:rPr>
              </a:br>
              <a:r>
                <a:rPr lang="en-US" sz="1100">
                  <a:solidFill>
                    <a:srgbClr val="730000"/>
                  </a:solidFill>
                  <a:latin typeface="Monaco" charset="0"/>
                </a:rPr>
                <a:t>PENFRLLGNV</a:t>
              </a:r>
              <a:br>
                <a:rPr lang="en-US" sz="1100">
                  <a:solidFill>
                    <a:srgbClr val="730000"/>
                  </a:solidFill>
                  <a:latin typeface="Monaco" charset="0"/>
                </a:rPr>
              </a:br>
              <a:r>
                <a:rPr lang="en-US" sz="1100">
                  <a:solidFill>
                    <a:srgbClr val="730000"/>
                  </a:solidFill>
                  <a:latin typeface="Monaco" charset="0"/>
                </a:rPr>
                <a:t>LVCVLARNFG</a:t>
              </a:r>
            </a:p>
            <a:p>
              <a:pPr algn="l"/>
              <a:r>
                <a:rPr lang="en-US" sz="1100">
                  <a:solidFill>
                    <a:srgbClr val="730000"/>
                  </a:solidFill>
                  <a:latin typeface="Monaco" charset="0"/>
                </a:rPr>
                <a:t>KEFTPQMQAA</a:t>
              </a:r>
              <a:br>
                <a:rPr lang="en-US" sz="1100">
                  <a:solidFill>
                    <a:srgbClr val="730000"/>
                  </a:solidFill>
                  <a:latin typeface="Monaco" charset="0"/>
                </a:rPr>
              </a:br>
              <a:r>
                <a:rPr lang="en-US" sz="1100">
                  <a:solidFill>
                    <a:srgbClr val="730000"/>
                  </a:solidFill>
                  <a:latin typeface="Monaco" charset="0"/>
                </a:rPr>
                <a:t>YQKVVAGVAN</a:t>
              </a:r>
              <a:br>
                <a:rPr lang="en-US" sz="1100">
                  <a:solidFill>
                    <a:srgbClr val="730000"/>
                  </a:solidFill>
                  <a:latin typeface="Monaco" charset="0"/>
                </a:rPr>
              </a:br>
              <a:r>
                <a:rPr lang="en-US" sz="1100">
                  <a:solidFill>
                    <a:srgbClr val="730000"/>
                  </a:solidFill>
                  <a:latin typeface="Monaco" charset="0"/>
                </a:rPr>
                <a:t>ALAHKYH</a:t>
              </a:r>
            </a:p>
            <a:p>
              <a:pPr algn="l"/>
              <a:endParaRPr lang="en-US" sz="1100">
                <a:solidFill>
                  <a:srgbClr val="730000"/>
                </a:solidFill>
                <a:latin typeface="Monaco" charset="0"/>
              </a:endParaRPr>
            </a:p>
          </p:txBody>
        </p:sp>
      </p:grpSp>
    </p:spTree>
    <p:extLst>
      <p:ext uri="{BB962C8B-B14F-4D97-AF65-F5344CB8AC3E}">
        <p14:creationId xmlns:p14="http://schemas.microsoft.com/office/powerpoint/2010/main" val="228960993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7" name="Picture 6"/>
          <p:cNvPicPr>
            <a:picLocks noChangeAspect="1"/>
          </p:cNvPicPr>
          <p:nvPr/>
        </p:nvPicPr>
        <p:blipFill>
          <a:blip r:embed="rId2"/>
          <a:stretch>
            <a:fillRect/>
          </a:stretch>
        </p:blipFill>
        <p:spPr>
          <a:xfrm>
            <a:off x="1524000" y="1143000"/>
            <a:ext cx="6096000" cy="4572000"/>
          </a:xfrm>
          <a:prstGeom prst="rect">
            <a:avLst/>
          </a:prstGeom>
        </p:spPr>
      </p:pic>
    </p:spTree>
    <p:extLst>
      <p:ext uri="{BB962C8B-B14F-4D97-AF65-F5344CB8AC3E}">
        <p14:creationId xmlns:p14="http://schemas.microsoft.com/office/powerpoint/2010/main" val="1602603317"/>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2914" name="Rectangle 2"/>
          <p:cNvSpPr>
            <a:spLocks noGrp="1" noChangeArrowheads="1"/>
          </p:cNvSpPr>
          <p:nvPr>
            <p:ph type="title"/>
          </p:nvPr>
        </p:nvSpPr>
        <p:spPr>
          <a:xfrm>
            <a:off x="457200" y="609600"/>
            <a:ext cx="8229600" cy="469900"/>
          </a:xfrm>
        </p:spPr>
        <p:txBody>
          <a:bodyPr>
            <a:normAutofit fontScale="90000"/>
          </a:bodyPr>
          <a:lstStyle/>
          <a:p>
            <a:pPr eaLnBrk="1" hangingPunct="1">
              <a:defRPr/>
            </a:pPr>
            <a:r>
              <a:rPr lang="en-US" dirty="0" smtClean="0"/>
              <a:t>Some basic information</a:t>
            </a:r>
            <a:endParaRPr lang="en-US" dirty="0" smtClean="0"/>
          </a:p>
        </p:txBody>
      </p:sp>
      <p:sp>
        <p:nvSpPr>
          <p:cNvPr id="422915" name="Rectangle 3"/>
          <p:cNvSpPr>
            <a:spLocks noGrp="1" noChangeArrowheads="1"/>
          </p:cNvSpPr>
          <p:nvPr>
            <p:ph type="body" idx="1"/>
          </p:nvPr>
        </p:nvSpPr>
        <p:spPr/>
        <p:txBody>
          <a:bodyPr/>
          <a:lstStyle/>
          <a:p>
            <a:pPr eaLnBrk="1" hangingPunct="1">
              <a:defRPr/>
            </a:pPr>
            <a:r>
              <a:rPr lang="en-US" dirty="0" smtClean="0"/>
              <a:t>Proteins are linear </a:t>
            </a:r>
            <a:r>
              <a:rPr lang="en-US" dirty="0" err="1" smtClean="0"/>
              <a:t>heteropolymers</a:t>
            </a:r>
            <a:r>
              <a:rPr lang="en-US" dirty="0" smtClean="0"/>
              <a:t>: one or more polypeptide chains</a:t>
            </a:r>
          </a:p>
          <a:p>
            <a:pPr eaLnBrk="1" hangingPunct="1">
              <a:defRPr/>
            </a:pPr>
            <a:r>
              <a:rPr lang="en-US" dirty="0" smtClean="0"/>
              <a:t>Building blocks: 20 types of amino acids.</a:t>
            </a:r>
          </a:p>
          <a:p>
            <a:pPr eaLnBrk="1" hangingPunct="1">
              <a:defRPr/>
            </a:pPr>
            <a:r>
              <a:rPr lang="en-US" dirty="0" smtClean="0"/>
              <a:t>Range from a few 10s-</a:t>
            </a:r>
            <a:r>
              <a:rPr lang="en-US" dirty="0" smtClean="0"/>
              <a:t>1000s </a:t>
            </a:r>
            <a:r>
              <a:rPr lang="en-US" dirty="0" err="1" smtClean="0"/>
              <a:t>aa</a:t>
            </a:r>
            <a:endParaRPr lang="en-US" dirty="0" smtClean="0"/>
          </a:p>
          <a:p>
            <a:pPr eaLnBrk="1" hangingPunct="1">
              <a:defRPr/>
            </a:pPr>
            <a:r>
              <a:rPr lang="en-US" dirty="0" smtClean="0"/>
              <a:t>Three-dimensional shapes (</a:t>
            </a:r>
            <a:r>
              <a:rPr lang="ja-JP" altLang="en-US" dirty="0" smtClean="0">
                <a:latin typeface="Arial"/>
              </a:rPr>
              <a:t>“</a:t>
            </a:r>
            <a:r>
              <a:rPr lang="en-US" dirty="0" smtClean="0"/>
              <a:t>fold</a:t>
            </a:r>
            <a:r>
              <a:rPr lang="ja-JP" altLang="en-US" dirty="0" smtClean="0">
                <a:latin typeface="Arial"/>
              </a:rPr>
              <a:t>”</a:t>
            </a:r>
            <a:r>
              <a:rPr lang="en-US" dirty="0" smtClean="0"/>
              <a:t>) adopted vary enormously.</a:t>
            </a:r>
          </a:p>
        </p:txBody>
      </p:sp>
    </p:spTree>
    <p:extLst>
      <p:ext uri="{BB962C8B-B14F-4D97-AF65-F5344CB8AC3E}">
        <p14:creationId xmlns:p14="http://schemas.microsoft.com/office/powerpoint/2010/main" val="1927417597"/>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3938" name="Rectangle 2"/>
          <p:cNvSpPr>
            <a:spLocks noGrp="1" noChangeArrowheads="1"/>
          </p:cNvSpPr>
          <p:nvPr>
            <p:ph type="title"/>
          </p:nvPr>
        </p:nvSpPr>
        <p:spPr>
          <a:xfrm>
            <a:off x="609600" y="577850"/>
            <a:ext cx="8162925" cy="641350"/>
          </a:xfrm>
        </p:spPr>
        <p:txBody>
          <a:bodyPr/>
          <a:lstStyle/>
          <a:p>
            <a:pPr eaLnBrk="1" hangingPunct="1">
              <a:defRPr/>
            </a:pPr>
            <a:r>
              <a:rPr lang="en-US" sz="3400" smtClean="0"/>
              <a:t>Common structure of Amino Acid</a:t>
            </a:r>
          </a:p>
        </p:txBody>
      </p:sp>
      <p:graphicFrame>
        <p:nvGraphicFramePr>
          <p:cNvPr id="34818" name="Object 3"/>
          <p:cNvGraphicFramePr>
            <a:graphicFrameLocks noChangeAspect="1"/>
          </p:cNvGraphicFramePr>
          <p:nvPr>
            <p:ph type="body" idx="1"/>
          </p:nvPr>
        </p:nvGraphicFramePr>
        <p:xfrm>
          <a:off x="0" y="1295400"/>
          <a:ext cx="9144000" cy="5549900"/>
        </p:xfrm>
        <a:graphic>
          <a:graphicData uri="http://schemas.openxmlformats.org/presentationml/2006/ole">
            <mc:AlternateContent xmlns:mc="http://schemas.openxmlformats.org/markup-compatibility/2006">
              <mc:Choice xmlns:v="urn:schemas-microsoft-com:vml" Requires="v">
                <p:oleObj spid="_x0000_s8196" name="Bitmap Image" r:id="rId3" imgW="6314286" imgH="3809524" progId="Paint.Picture">
                  <p:embed/>
                </p:oleObj>
              </mc:Choice>
              <mc:Fallback>
                <p:oleObj name="Bitmap Image" r:id="rId3" imgW="6314286" imgH="3809524" progId="Paint.Picture">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295400"/>
                        <a:ext cx="9144000" cy="554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000545557"/>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4962" name="Rectangle 2"/>
          <p:cNvSpPr>
            <a:spLocks noGrp="1" noChangeArrowheads="1"/>
          </p:cNvSpPr>
          <p:nvPr>
            <p:ph type="title"/>
          </p:nvPr>
        </p:nvSpPr>
        <p:spPr>
          <a:xfrm>
            <a:off x="457200" y="533400"/>
            <a:ext cx="8229600" cy="395288"/>
          </a:xfrm>
        </p:spPr>
        <p:txBody>
          <a:bodyPr>
            <a:normAutofit fontScale="90000"/>
          </a:bodyPr>
          <a:lstStyle/>
          <a:p>
            <a:pPr eaLnBrk="1" hangingPunct="1">
              <a:defRPr/>
            </a:pPr>
            <a:r>
              <a:rPr lang="en-US" sz="3400" smtClean="0"/>
              <a:t>Formation of polypeptide chain</a:t>
            </a:r>
          </a:p>
        </p:txBody>
      </p:sp>
      <p:graphicFrame>
        <p:nvGraphicFramePr>
          <p:cNvPr id="35842" name="Object 3"/>
          <p:cNvGraphicFramePr>
            <a:graphicFrameLocks noChangeAspect="1"/>
          </p:cNvGraphicFramePr>
          <p:nvPr>
            <p:ph type="body" idx="1"/>
          </p:nvPr>
        </p:nvGraphicFramePr>
        <p:xfrm>
          <a:off x="838200" y="1905000"/>
          <a:ext cx="7324725" cy="4191000"/>
        </p:xfrm>
        <a:graphic>
          <a:graphicData uri="http://schemas.openxmlformats.org/presentationml/2006/ole">
            <mc:AlternateContent xmlns:mc="http://schemas.openxmlformats.org/markup-compatibility/2006">
              <mc:Choice xmlns:v="urn:schemas-microsoft-com:vml" Requires="v">
                <p:oleObj spid="_x0000_s9220" name="Bitmap Image" r:id="rId3" imgW="6335009" imgH="3715269" progId="Paint.Picture">
                  <p:embed/>
                </p:oleObj>
              </mc:Choice>
              <mc:Fallback>
                <p:oleObj name="Bitmap Image" r:id="rId3" imgW="6335009" imgH="3715269" progId="Paint.Picture">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1905000"/>
                        <a:ext cx="7324725" cy="419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822471702"/>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2"/>
          <p:cNvSpPr>
            <a:spLocks noGrp="1" noChangeArrowheads="1"/>
          </p:cNvSpPr>
          <p:nvPr>
            <p:ph type="title"/>
          </p:nvPr>
        </p:nvSpPr>
        <p:spPr/>
        <p:txBody>
          <a:bodyPr/>
          <a:lstStyle/>
          <a:p>
            <a:r>
              <a:rPr lang="en-US">
                <a:latin typeface="FormataBQ-Regular" charset="0"/>
              </a:rPr>
              <a:t>Four Levels of Protein Structure</a:t>
            </a:r>
          </a:p>
        </p:txBody>
      </p:sp>
      <p:sp>
        <p:nvSpPr>
          <p:cNvPr id="33794" name="Rectangle 3"/>
          <p:cNvSpPr>
            <a:spLocks noGrp="1" noChangeArrowheads="1"/>
          </p:cNvSpPr>
          <p:nvPr>
            <p:ph idx="1"/>
          </p:nvPr>
        </p:nvSpPr>
        <p:spPr>
          <a:xfrm>
            <a:off x="457200" y="1143000"/>
            <a:ext cx="8229600" cy="5486400"/>
          </a:xfrm>
        </p:spPr>
        <p:txBody>
          <a:bodyPr/>
          <a:lstStyle/>
          <a:p>
            <a:pPr>
              <a:spcBef>
                <a:spcPct val="5000"/>
              </a:spcBef>
            </a:pPr>
            <a:r>
              <a:rPr lang="en-US" sz="2800" b="1" i="1" dirty="0">
                <a:latin typeface="Helvetica" charset="0"/>
              </a:rPr>
              <a:t>Primary, 1</a:t>
            </a:r>
            <a:r>
              <a:rPr lang="en-US" sz="2800" b="1" i="1" baseline="30000" dirty="0">
                <a:latin typeface="Helvetica" charset="0"/>
              </a:rPr>
              <a:t>o</a:t>
            </a:r>
            <a:r>
              <a:rPr lang="en-US" baseline="30000" dirty="0">
                <a:latin typeface="Helvetica" charset="0"/>
              </a:rPr>
              <a:t>  </a:t>
            </a:r>
          </a:p>
          <a:p>
            <a:pPr lvl="1">
              <a:spcBef>
                <a:spcPct val="5000"/>
              </a:spcBef>
              <a:buFontTx/>
              <a:buNone/>
            </a:pPr>
            <a:endParaRPr lang="en-US" dirty="0" smtClean="0">
              <a:latin typeface="Helvetica" charset="0"/>
            </a:endParaRPr>
          </a:p>
          <a:p>
            <a:pPr lvl="1">
              <a:spcBef>
                <a:spcPct val="5000"/>
              </a:spcBef>
              <a:buFontTx/>
              <a:buNone/>
            </a:pPr>
            <a:r>
              <a:rPr lang="en-US" dirty="0" smtClean="0">
                <a:latin typeface="Helvetica" charset="0"/>
              </a:rPr>
              <a:t>        </a:t>
            </a:r>
            <a:r>
              <a:rPr lang="en-US" dirty="0">
                <a:latin typeface="Helvetica" charset="0"/>
              </a:rPr>
              <a:t>TPEEKSAVTALWGKV</a:t>
            </a:r>
          </a:p>
          <a:p>
            <a:pPr>
              <a:spcBef>
                <a:spcPct val="5000"/>
              </a:spcBef>
            </a:pPr>
            <a:r>
              <a:rPr lang="en-US" sz="2800" b="1" i="1" dirty="0">
                <a:latin typeface="Helvetica" charset="0"/>
              </a:rPr>
              <a:t>Secondary, 2</a:t>
            </a:r>
            <a:r>
              <a:rPr lang="en-US" sz="2800" b="1" i="1" baseline="30000" dirty="0">
                <a:latin typeface="Helvetica" charset="0"/>
              </a:rPr>
              <a:t>o</a:t>
            </a:r>
          </a:p>
          <a:p>
            <a:pPr lvl="1">
              <a:spcBef>
                <a:spcPct val="5000"/>
              </a:spcBef>
            </a:pPr>
            <a:endParaRPr lang="en-US" dirty="0">
              <a:latin typeface="Helvetica" charset="0"/>
            </a:endParaRPr>
          </a:p>
          <a:p>
            <a:pPr lvl="1">
              <a:spcBef>
                <a:spcPct val="5000"/>
              </a:spcBef>
            </a:pPr>
            <a:endParaRPr lang="en-US" dirty="0">
              <a:latin typeface="Helvetica" charset="0"/>
            </a:endParaRPr>
          </a:p>
          <a:p>
            <a:pPr>
              <a:spcBef>
                <a:spcPct val="5000"/>
              </a:spcBef>
            </a:pPr>
            <a:r>
              <a:rPr lang="en-US" sz="2800" b="1" i="1" dirty="0">
                <a:latin typeface="Helvetica" charset="0"/>
              </a:rPr>
              <a:t>Tertiary, 3</a:t>
            </a:r>
            <a:r>
              <a:rPr lang="en-US" sz="2800" b="1" i="1" baseline="30000" dirty="0">
                <a:latin typeface="Helvetica" charset="0"/>
              </a:rPr>
              <a:t>o</a:t>
            </a:r>
          </a:p>
          <a:p>
            <a:pPr lvl="1">
              <a:spcBef>
                <a:spcPct val="5000"/>
              </a:spcBef>
            </a:pPr>
            <a:endParaRPr lang="en-US" dirty="0">
              <a:latin typeface="Helvetica" charset="0"/>
            </a:endParaRPr>
          </a:p>
          <a:p>
            <a:pPr lvl="1">
              <a:spcBef>
                <a:spcPct val="5000"/>
              </a:spcBef>
            </a:pPr>
            <a:endParaRPr lang="en-US" dirty="0">
              <a:latin typeface="Helvetica" charset="0"/>
            </a:endParaRPr>
          </a:p>
          <a:p>
            <a:pPr>
              <a:spcBef>
                <a:spcPct val="5000"/>
              </a:spcBef>
            </a:pPr>
            <a:r>
              <a:rPr lang="en-US" sz="2800" b="1" i="1" dirty="0">
                <a:latin typeface="Helvetica" charset="0"/>
              </a:rPr>
              <a:t>Quaternary, 4</a:t>
            </a:r>
            <a:r>
              <a:rPr lang="en-US" sz="2800" b="1" i="1" baseline="30000" dirty="0">
                <a:latin typeface="Helvetica" charset="0"/>
              </a:rPr>
              <a:t>o</a:t>
            </a:r>
          </a:p>
          <a:p>
            <a:pPr lvl="1">
              <a:spcBef>
                <a:spcPct val="5000"/>
              </a:spcBef>
            </a:pPr>
            <a:endParaRPr lang="en-US" dirty="0">
              <a:latin typeface="FormataBQ-Regular" charset="0"/>
            </a:endParaRPr>
          </a:p>
        </p:txBody>
      </p:sp>
      <p:sp>
        <p:nvSpPr>
          <p:cNvPr id="35851" name="Rectangle 11"/>
          <p:cNvSpPr>
            <a:spLocks noChangeArrowheads="1"/>
          </p:cNvSpPr>
          <p:nvPr/>
        </p:nvSpPr>
        <p:spPr bwMode="auto">
          <a:xfrm>
            <a:off x="1626869" y="2114476"/>
            <a:ext cx="3867380" cy="3810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grpSp>
        <p:nvGrpSpPr>
          <p:cNvPr id="4" name="Group 3"/>
          <p:cNvGrpSpPr/>
          <p:nvPr/>
        </p:nvGrpSpPr>
        <p:grpSpPr>
          <a:xfrm>
            <a:off x="5943600" y="1143000"/>
            <a:ext cx="2971800" cy="2743200"/>
            <a:chOff x="5943600" y="1143000"/>
            <a:chExt cx="2971800" cy="2895600"/>
          </a:xfrm>
        </p:grpSpPr>
        <p:pic>
          <p:nvPicPr>
            <p:cNvPr id="33797" name="Picture 7" descr="chainD-2"/>
            <p:cNvPicPr>
              <a:picLocks noChangeAspect="1" noChangeArrowheads="1"/>
            </p:cNvPicPr>
            <p:nvPr/>
          </p:nvPicPr>
          <p:blipFill>
            <a:blip r:embed="rId3">
              <a:extLst>
                <a:ext uri="{28A0092B-C50C-407E-A947-70E740481C1C}">
                  <a14:useLocalDpi xmlns:a14="http://schemas.microsoft.com/office/drawing/2010/main" val="0"/>
                </a:ext>
              </a:extLst>
            </a:blip>
            <a:srcRect l="22430" t="6532" r="16512" b="22670"/>
            <a:stretch>
              <a:fillRect/>
            </a:stretch>
          </p:blipFill>
          <p:spPr bwMode="auto">
            <a:xfrm>
              <a:off x="6400800" y="1143000"/>
              <a:ext cx="2514600" cy="222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33799" name="Group 13"/>
            <p:cNvGrpSpPr>
              <a:grpSpLocks/>
            </p:cNvGrpSpPr>
            <p:nvPr/>
          </p:nvGrpSpPr>
          <p:grpSpPr bwMode="auto">
            <a:xfrm>
              <a:off x="5943600" y="1676400"/>
              <a:ext cx="1981200" cy="2362200"/>
              <a:chOff x="3696" y="1168"/>
              <a:chExt cx="1248" cy="1488"/>
            </a:xfrm>
          </p:grpSpPr>
          <p:pic>
            <p:nvPicPr>
              <p:cNvPr id="33805" name="Picture 6" descr="chainD-1"/>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l="24922" t="6532" r="14018" b="16707"/>
              <a:stretch>
                <a:fillRect/>
              </a:stretch>
            </p:blipFill>
            <p:spPr bwMode="auto">
              <a:xfrm>
                <a:off x="3696" y="1299"/>
                <a:ext cx="1248" cy="1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5852" name="Rectangle 12"/>
              <p:cNvSpPr>
                <a:spLocks noChangeArrowheads="1"/>
              </p:cNvSpPr>
              <p:nvPr/>
            </p:nvSpPr>
            <p:spPr bwMode="auto">
              <a:xfrm rot="2834424">
                <a:off x="3534" y="1624"/>
                <a:ext cx="1488" cy="576"/>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grpSp>
      </p:grpSp>
      <p:grpSp>
        <p:nvGrpSpPr>
          <p:cNvPr id="3" name="Group 2"/>
          <p:cNvGrpSpPr/>
          <p:nvPr/>
        </p:nvGrpSpPr>
        <p:grpSpPr>
          <a:xfrm>
            <a:off x="3505201" y="3124200"/>
            <a:ext cx="2336145" cy="2286000"/>
            <a:chOff x="3505201" y="3124200"/>
            <a:chExt cx="2336145" cy="2286000"/>
          </a:xfrm>
        </p:grpSpPr>
        <p:pic>
          <p:nvPicPr>
            <p:cNvPr id="33796" name="Picture 5" descr="4hhb-mon-chainD"/>
            <p:cNvPicPr>
              <a:picLocks noChangeAspect="1" noChangeArrowheads="1"/>
            </p:cNvPicPr>
            <p:nvPr/>
          </p:nvPicPr>
          <p:blipFill>
            <a:blip r:embed="rId5">
              <a:extLst>
                <a:ext uri="{28A0092B-C50C-407E-A947-70E740481C1C}">
                  <a14:useLocalDpi xmlns:a14="http://schemas.microsoft.com/office/drawing/2010/main" val="0"/>
                </a:ext>
              </a:extLst>
            </a:blip>
            <a:srcRect l="17583" t="6602" r="13553" b="5042"/>
            <a:stretch>
              <a:fillRect/>
            </a:stretch>
          </p:blipFill>
          <p:spPr bwMode="auto">
            <a:xfrm>
              <a:off x="3505201" y="3124200"/>
              <a:ext cx="2336145" cy="22860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35854" name="Text Box 14"/>
            <p:cNvSpPr txBox="1">
              <a:spLocks noChangeArrowheads="1"/>
            </p:cNvSpPr>
            <p:nvPr/>
          </p:nvSpPr>
          <p:spPr bwMode="auto">
            <a:xfrm>
              <a:off x="5354638" y="4967288"/>
              <a:ext cx="436562"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a:latin typeface="Symbol" charset="0"/>
                </a:rPr>
                <a:t>b</a:t>
              </a:r>
              <a:r>
                <a:rPr lang="en-US"/>
                <a:t>2</a:t>
              </a:r>
            </a:p>
          </p:txBody>
        </p:sp>
      </p:grpSp>
      <p:grpSp>
        <p:nvGrpSpPr>
          <p:cNvPr id="2" name="Group 1"/>
          <p:cNvGrpSpPr>
            <a:grpSpLocks noChangeAspect="1"/>
          </p:cNvGrpSpPr>
          <p:nvPr/>
        </p:nvGrpSpPr>
        <p:grpSpPr>
          <a:xfrm>
            <a:off x="6172200" y="4257675"/>
            <a:ext cx="2775222" cy="2286000"/>
            <a:chOff x="6172200" y="4257675"/>
            <a:chExt cx="2971800" cy="2447925"/>
          </a:xfrm>
        </p:grpSpPr>
        <p:pic>
          <p:nvPicPr>
            <p:cNvPr id="33795" name="Picture 4" descr="image"/>
            <p:cNvPicPr>
              <a:picLocks noChangeAspect="1" noChangeArrowheads="1"/>
            </p:cNvPicPr>
            <p:nvPr/>
          </p:nvPicPr>
          <p:blipFill>
            <a:blip r:embed="rId6">
              <a:extLst>
                <a:ext uri="{28A0092B-C50C-407E-A947-70E740481C1C}">
                  <a14:useLocalDpi xmlns:a14="http://schemas.microsoft.com/office/drawing/2010/main" val="0"/>
                </a:ext>
              </a:extLst>
            </a:blip>
            <a:srcRect l="9525" t="6372" r="9523" b="6242"/>
            <a:stretch>
              <a:fillRect/>
            </a:stretch>
          </p:blipFill>
          <p:spPr bwMode="auto">
            <a:xfrm>
              <a:off x="6172200" y="4257675"/>
              <a:ext cx="2971800" cy="244792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35855" name="Text Box 15"/>
            <p:cNvSpPr txBox="1">
              <a:spLocks noChangeArrowheads="1"/>
            </p:cNvSpPr>
            <p:nvPr/>
          </p:nvSpPr>
          <p:spPr bwMode="auto">
            <a:xfrm>
              <a:off x="6192838" y="6262688"/>
              <a:ext cx="436562"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a:latin typeface="Symbol" charset="0"/>
                </a:rPr>
                <a:t>b</a:t>
              </a:r>
              <a:r>
                <a:rPr lang="en-US"/>
                <a:t>2</a:t>
              </a:r>
            </a:p>
          </p:txBody>
        </p:sp>
        <p:sp>
          <p:nvSpPr>
            <p:cNvPr id="35856" name="Text Box 16"/>
            <p:cNvSpPr txBox="1">
              <a:spLocks noChangeArrowheads="1"/>
            </p:cNvSpPr>
            <p:nvPr/>
          </p:nvSpPr>
          <p:spPr bwMode="auto">
            <a:xfrm>
              <a:off x="8686800" y="6248400"/>
              <a:ext cx="436563"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a:latin typeface="Symbol" charset="0"/>
                </a:rPr>
                <a:t>b</a:t>
              </a:r>
              <a:r>
                <a:rPr lang="en-US"/>
                <a:t>1</a:t>
              </a:r>
            </a:p>
          </p:txBody>
        </p:sp>
        <p:sp>
          <p:nvSpPr>
            <p:cNvPr id="35857" name="Text Box 17"/>
            <p:cNvSpPr txBox="1">
              <a:spLocks noChangeArrowheads="1"/>
            </p:cNvSpPr>
            <p:nvPr/>
          </p:nvSpPr>
          <p:spPr bwMode="auto">
            <a:xfrm>
              <a:off x="8686800" y="4267200"/>
              <a:ext cx="455613"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a:latin typeface="Symbol" charset="0"/>
                </a:rPr>
                <a:t>a</a:t>
              </a:r>
              <a:r>
                <a:rPr lang="en-US"/>
                <a:t>1</a:t>
              </a:r>
            </a:p>
          </p:txBody>
        </p:sp>
        <p:sp>
          <p:nvSpPr>
            <p:cNvPr id="35858" name="Text Box 18"/>
            <p:cNvSpPr txBox="1">
              <a:spLocks noChangeArrowheads="1"/>
            </p:cNvSpPr>
            <p:nvPr/>
          </p:nvSpPr>
          <p:spPr bwMode="auto">
            <a:xfrm>
              <a:off x="6249988" y="4267200"/>
              <a:ext cx="455612"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a:latin typeface="Symbol" charset="0"/>
                </a:rPr>
                <a:t>a</a:t>
              </a:r>
              <a:r>
                <a:rPr lang="en-US"/>
                <a:t>2</a:t>
              </a:r>
            </a:p>
          </p:txBody>
        </p:sp>
      </p:grpSp>
      <p:cxnSp>
        <p:nvCxnSpPr>
          <p:cNvPr id="6" name="Straight Arrow Connector 5"/>
          <p:cNvCxnSpPr/>
          <p:nvPr/>
        </p:nvCxnSpPr>
        <p:spPr>
          <a:xfrm>
            <a:off x="2471072" y="1635325"/>
            <a:ext cx="796936" cy="39933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a:endCxn id="33805" idx="1"/>
          </p:cNvCxnSpPr>
          <p:nvPr/>
        </p:nvCxnSpPr>
        <p:spPr>
          <a:xfrm flipV="1">
            <a:off x="3268008" y="2745456"/>
            <a:ext cx="2675592" cy="3698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a:off x="2797072" y="4257675"/>
            <a:ext cx="585102"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3382174" y="5564879"/>
            <a:ext cx="2682906" cy="37099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77475232"/>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4178" name="Rectangle 2"/>
          <p:cNvSpPr>
            <a:spLocks noGrp="1" noChangeArrowheads="1"/>
          </p:cNvSpPr>
          <p:nvPr>
            <p:ph type="title"/>
          </p:nvPr>
        </p:nvSpPr>
        <p:spPr>
          <a:xfrm>
            <a:off x="533400" y="609600"/>
            <a:ext cx="8229600" cy="685800"/>
          </a:xfrm>
        </p:spPr>
        <p:txBody>
          <a:bodyPr>
            <a:normAutofit fontScale="90000"/>
          </a:bodyPr>
          <a:lstStyle/>
          <a:p>
            <a:pPr eaLnBrk="1" hangingPunct="1">
              <a:defRPr/>
            </a:pPr>
            <a:r>
              <a:rPr lang="en-US" smtClean="0"/>
              <a:t>Primary structure</a:t>
            </a:r>
          </a:p>
        </p:txBody>
      </p:sp>
      <p:sp>
        <p:nvSpPr>
          <p:cNvPr id="434179" name="Rectangle 3"/>
          <p:cNvSpPr>
            <a:spLocks noGrp="1" noChangeArrowheads="1"/>
          </p:cNvSpPr>
          <p:nvPr>
            <p:ph type="body" idx="1"/>
          </p:nvPr>
        </p:nvSpPr>
        <p:spPr/>
        <p:txBody>
          <a:bodyPr/>
          <a:lstStyle/>
          <a:p>
            <a:pPr eaLnBrk="1" hangingPunct="1">
              <a:defRPr/>
            </a:pPr>
            <a:endParaRPr lang="en-US" smtClean="0"/>
          </a:p>
          <a:p>
            <a:pPr eaLnBrk="1" hangingPunct="1">
              <a:defRPr/>
            </a:pPr>
            <a:r>
              <a:rPr lang="en-US" smtClean="0"/>
              <a:t>This is simply the amino acid sequences of polypeptides chains (proteins).</a:t>
            </a:r>
          </a:p>
          <a:p>
            <a:pPr eaLnBrk="1" hangingPunct="1">
              <a:buFontTx/>
              <a:buNone/>
              <a:defRPr/>
            </a:pPr>
            <a:r>
              <a:rPr lang="en-US" smtClean="0"/>
              <a:t> </a:t>
            </a:r>
          </a:p>
        </p:txBody>
      </p:sp>
      <p:graphicFrame>
        <p:nvGraphicFramePr>
          <p:cNvPr id="46083" name="Object 4"/>
          <p:cNvGraphicFramePr>
            <a:graphicFrameLocks noChangeAspect="1"/>
          </p:cNvGraphicFramePr>
          <p:nvPr/>
        </p:nvGraphicFramePr>
        <p:xfrm>
          <a:off x="1828800" y="4191000"/>
          <a:ext cx="5257800" cy="514350"/>
        </p:xfrm>
        <a:graphic>
          <a:graphicData uri="http://schemas.openxmlformats.org/presentationml/2006/ole">
            <mc:AlternateContent xmlns:mc="http://schemas.openxmlformats.org/markup-compatibility/2006">
              <mc:Choice xmlns:v="urn:schemas-microsoft-com:vml" Requires="v">
                <p:oleObj spid="_x0000_s10244" name="Bitmap Image" r:id="rId3" imgW="5257143" imgH="514422" progId="Paint.Picture">
                  <p:embed/>
                </p:oleObj>
              </mc:Choice>
              <mc:Fallback>
                <p:oleObj name="Bitmap Image" r:id="rId3" imgW="5257143" imgH="514422" progId="Paint.Picture">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28800" y="4191000"/>
                        <a:ext cx="5257800" cy="514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spTree>
    <p:extLst>
      <p:ext uri="{BB962C8B-B14F-4D97-AF65-F5344CB8AC3E}">
        <p14:creationId xmlns:p14="http://schemas.microsoft.com/office/powerpoint/2010/main" val="1739381138"/>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mtClean="0"/>
              <a:t>Protein Building Blocks: Amino Acids</a:t>
            </a:r>
            <a:endParaRPr lang="en-US" dirty="0"/>
          </a:p>
        </p:txBody>
      </p:sp>
      <p:grpSp>
        <p:nvGrpSpPr>
          <p:cNvPr id="3" name="Group 1"/>
          <p:cNvGrpSpPr>
            <a:grpSpLocks/>
          </p:cNvGrpSpPr>
          <p:nvPr/>
        </p:nvGrpSpPr>
        <p:grpSpPr bwMode="auto">
          <a:xfrm>
            <a:off x="6612231" y="2762132"/>
            <a:ext cx="2325687" cy="2460293"/>
            <a:chOff x="5867400" y="1676400"/>
            <a:chExt cx="3124200" cy="2912093"/>
          </a:xfrm>
        </p:grpSpPr>
        <p:sp>
          <p:nvSpPr>
            <p:cNvPr id="4" name="Oval 21"/>
            <p:cNvSpPr>
              <a:spLocks noChangeArrowheads="1"/>
            </p:cNvSpPr>
            <p:nvPr/>
          </p:nvSpPr>
          <p:spPr bwMode="auto">
            <a:xfrm>
              <a:off x="7161863" y="3048000"/>
              <a:ext cx="1524781" cy="914400"/>
            </a:xfrm>
            <a:prstGeom prst="ellipse">
              <a:avLst/>
            </a:prstGeom>
            <a:solidFill>
              <a:srgbClr val="FF7C80"/>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sp>
          <p:nvSpPr>
            <p:cNvPr id="5" name="Oval 19"/>
            <p:cNvSpPr>
              <a:spLocks noChangeArrowheads="1"/>
            </p:cNvSpPr>
            <p:nvPr/>
          </p:nvSpPr>
          <p:spPr bwMode="auto">
            <a:xfrm>
              <a:off x="6400540" y="1905000"/>
              <a:ext cx="1066280" cy="1067481"/>
            </a:xfrm>
            <a:prstGeom prst="ellipse">
              <a:avLst/>
            </a:prstGeom>
            <a:solidFill>
              <a:srgbClr val="CC99FF"/>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sp>
          <p:nvSpPr>
            <p:cNvPr id="6" name="Oval 20"/>
            <p:cNvSpPr>
              <a:spLocks noChangeArrowheads="1"/>
            </p:cNvSpPr>
            <p:nvPr/>
          </p:nvSpPr>
          <p:spPr bwMode="auto">
            <a:xfrm>
              <a:off x="6400540" y="3048000"/>
              <a:ext cx="686684" cy="76132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pic>
          <p:nvPicPr>
            <p:cNvPr id="7" name="Picture 13"/>
            <p:cNvPicPr>
              <a:picLocks noChangeAspect="1" noChangeArrowheads="1"/>
            </p:cNvPicPr>
            <p:nvPr/>
          </p:nvPicPr>
          <p:blipFill>
            <a:blip r:embed="rId3">
              <a:clrChange>
                <a:clrFrom>
                  <a:srgbClr val="FFFFFE"/>
                </a:clrFrom>
                <a:clrTo>
                  <a:srgbClr val="FFFFFE">
                    <a:alpha val="0"/>
                  </a:srgbClr>
                </a:clrTo>
              </a:clrChange>
              <a:extLst>
                <a:ext uri="{28A0092B-C50C-407E-A947-70E740481C1C}">
                  <a14:useLocalDpi xmlns:a14="http://schemas.microsoft.com/office/drawing/2010/main" val="0"/>
                </a:ext>
              </a:extLst>
            </a:blip>
            <a:srcRect l="31876" t="28000" r="45000" b="37000"/>
            <a:stretch>
              <a:fillRect/>
            </a:stretch>
          </p:blipFill>
          <p:spPr bwMode="auto">
            <a:xfrm>
              <a:off x="5867400" y="1676400"/>
              <a:ext cx="3124200" cy="2912093"/>
            </a:xfrm>
            <a:prstGeom prst="rect">
              <a:avLst/>
            </a:prstGeom>
            <a:noFill/>
            <a:ln w="9525">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8" name="Text Box 14"/>
            <p:cNvSpPr txBox="1">
              <a:spLocks noChangeArrowheads="1"/>
            </p:cNvSpPr>
            <p:nvPr/>
          </p:nvSpPr>
          <p:spPr bwMode="auto">
            <a:xfrm>
              <a:off x="6048756" y="3742991"/>
              <a:ext cx="814638" cy="5817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sz="1600" b="0" dirty="0">
                  <a:solidFill>
                    <a:schemeClr val="tx2"/>
                  </a:solidFill>
                </a:rPr>
                <a:t>Amino </a:t>
              </a:r>
            </a:p>
            <a:p>
              <a:pPr>
                <a:defRPr/>
              </a:pPr>
              <a:r>
                <a:rPr lang="en-US" sz="1600" b="0" dirty="0">
                  <a:solidFill>
                    <a:schemeClr val="tx2"/>
                  </a:solidFill>
                </a:rPr>
                <a:t>group</a:t>
              </a:r>
            </a:p>
          </p:txBody>
        </p:sp>
        <p:sp>
          <p:nvSpPr>
            <p:cNvPr id="9" name="Text Box 15"/>
            <p:cNvSpPr txBox="1">
              <a:spLocks noChangeArrowheads="1"/>
            </p:cNvSpPr>
            <p:nvPr/>
          </p:nvSpPr>
          <p:spPr bwMode="auto">
            <a:xfrm>
              <a:off x="7835531" y="3862554"/>
              <a:ext cx="1040689" cy="5817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sz="1600" b="0" dirty="0">
                  <a:solidFill>
                    <a:schemeClr val="tx2"/>
                  </a:solidFill>
                </a:rPr>
                <a:t>Carboxyl </a:t>
              </a:r>
            </a:p>
            <a:p>
              <a:pPr>
                <a:defRPr/>
              </a:pPr>
              <a:r>
                <a:rPr lang="en-US" sz="1600" b="0" dirty="0">
                  <a:solidFill>
                    <a:schemeClr val="tx2"/>
                  </a:solidFill>
                </a:rPr>
                <a:t>group</a:t>
              </a:r>
            </a:p>
          </p:txBody>
        </p:sp>
        <p:sp>
          <p:nvSpPr>
            <p:cNvPr id="10" name="Text Box 16"/>
            <p:cNvSpPr txBox="1">
              <a:spLocks noChangeArrowheads="1"/>
            </p:cNvSpPr>
            <p:nvPr/>
          </p:nvSpPr>
          <p:spPr bwMode="auto">
            <a:xfrm>
              <a:off x="7543592" y="2515281"/>
              <a:ext cx="893542" cy="336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sz="1600" b="0">
                  <a:solidFill>
                    <a:schemeClr val="tx2"/>
                  </a:solidFill>
                </a:rPr>
                <a:t>C-alpha</a:t>
              </a:r>
            </a:p>
          </p:txBody>
        </p:sp>
        <p:sp>
          <p:nvSpPr>
            <p:cNvPr id="11" name="Text Box 12"/>
            <p:cNvSpPr txBox="1">
              <a:spLocks noChangeArrowheads="1"/>
            </p:cNvSpPr>
            <p:nvPr/>
          </p:nvSpPr>
          <p:spPr bwMode="auto">
            <a:xfrm>
              <a:off x="7294282" y="1849497"/>
              <a:ext cx="1130257" cy="336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sz="1600" b="0" dirty="0">
                  <a:solidFill>
                    <a:schemeClr val="tx2"/>
                  </a:solidFill>
                </a:rPr>
                <a:t>Side chain</a:t>
              </a:r>
            </a:p>
          </p:txBody>
        </p:sp>
        <p:sp>
          <p:nvSpPr>
            <p:cNvPr id="12" name="Line 17"/>
            <p:cNvSpPr>
              <a:spLocks noChangeShapeType="1"/>
            </p:cNvSpPr>
            <p:nvPr/>
          </p:nvSpPr>
          <p:spPr bwMode="auto">
            <a:xfrm flipH="1">
              <a:off x="7217310" y="2819400"/>
              <a:ext cx="403055" cy="267381"/>
            </a:xfrm>
            <a:prstGeom prst="line">
              <a:avLst/>
            </a:prstGeom>
            <a:noFill/>
            <a:ln w="9525">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p>
          </p:txBody>
        </p:sp>
      </p:grpSp>
      <p:pic>
        <p:nvPicPr>
          <p:cNvPr id="25" name="Picture 4"/>
          <p:cNvPicPr>
            <a:picLocks noChangeAspect="1" noChangeArrowheads="1"/>
          </p:cNvPicPr>
          <p:nvPr/>
        </p:nvPicPr>
        <p:blipFill>
          <a:blip r:embed="rId4">
            <a:extLst>
              <a:ext uri="{28A0092B-C50C-407E-A947-70E740481C1C}">
                <a14:useLocalDpi xmlns:a14="http://schemas.microsoft.com/office/drawing/2010/main" val="0"/>
              </a:ext>
            </a:extLst>
          </a:blip>
          <a:srcRect l="17708" t="15834" r="17188" b="9166"/>
          <a:stretch>
            <a:fillRect/>
          </a:stretch>
        </p:blipFill>
        <p:spPr bwMode="auto">
          <a:xfrm>
            <a:off x="103810" y="1676400"/>
            <a:ext cx="6348133" cy="4572000"/>
          </a:xfrm>
          <a:prstGeom prst="rect">
            <a:avLst/>
          </a:prstGeom>
          <a:noFill/>
          <a:ln w="12700">
            <a:solidFill>
              <a:schemeClr val="tx2"/>
            </a:solidFill>
            <a:miter lim="800000"/>
            <a:headEnd/>
            <a:tailEnd/>
          </a:ln>
          <a:extLst>
            <a:ext uri="{909E8E84-426E-40dd-AFC4-6F175D3DCCD1}">
              <a14:hiddenFill xmlns:a14="http://schemas.microsoft.com/office/drawing/2010/main">
                <a:solidFill>
                  <a:srgbClr val="FFFFFF"/>
                </a:solidFill>
              </a14:hiddenFill>
            </a:ext>
          </a:extLst>
        </p:spPr>
      </p:pic>
      <p:sp>
        <p:nvSpPr>
          <p:cNvPr id="26" name="Text Box 5"/>
          <p:cNvSpPr txBox="1">
            <a:spLocks noChangeArrowheads="1"/>
          </p:cNvSpPr>
          <p:nvPr/>
        </p:nvSpPr>
        <p:spPr bwMode="auto">
          <a:xfrm>
            <a:off x="1094410" y="2286000"/>
            <a:ext cx="14668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Arial" charset="0"/>
                <a:ea typeface="ＭＳ Ｐゴシック" charset="0"/>
                <a:cs typeface="ＭＳ Ｐゴシック" charset="0"/>
              </a:defRPr>
            </a:lvl1pPr>
            <a:lvl2pPr marL="742950" indent="-285750">
              <a:defRPr sz="2400" b="1">
                <a:solidFill>
                  <a:schemeClr val="tx1"/>
                </a:solidFill>
                <a:latin typeface="Arial" charset="0"/>
                <a:ea typeface="ＭＳ Ｐゴシック" charset="0"/>
              </a:defRPr>
            </a:lvl2pPr>
            <a:lvl3pPr marL="1143000" indent="-228600">
              <a:defRPr sz="2400" b="1">
                <a:solidFill>
                  <a:schemeClr val="tx1"/>
                </a:solidFill>
                <a:latin typeface="Arial" charset="0"/>
                <a:ea typeface="ＭＳ Ｐゴシック" charset="0"/>
              </a:defRPr>
            </a:lvl3pPr>
            <a:lvl4pPr marL="1600200" indent="-228600">
              <a:defRPr sz="2400" b="1">
                <a:solidFill>
                  <a:schemeClr val="tx1"/>
                </a:solidFill>
                <a:latin typeface="Arial" charset="0"/>
                <a:ea typeface="ＭＳ Ｐゴシック" charset="0"/>
              </a:defRPr>
            </a:lvl4pPr>
            <a:lvl5pPr marL="2057400" indent="-228600">
              <a:defRPr sz="2400" b="1">
                <a:solidFill>
                  <a:schemeClr val="tx1"/>
                </a:solidFill>
                <a:latin typeface="Arial" charset="0"/>
                <a:ea typeface="ＭＳ Ｐゴシック" charset="0"/>
              </a:defRPr>
            </a:lvl5pPr>
            <a:lvl6pPr marL="2514600" indent="-228600" eaLnBrk="0" fontAlgn="base" hangingPunct="0">
              <a:spcBef>
                <a:spcPct val="0"/>
              </a:spcBef>
              <a:spcAft>
                <a:spcPct val="0"/>
              </a:spcAft>
              <a:defRPr sz="2400" b="1">
                <a:solidFill>
                  <a:schemeClr val="tx1"/>
                </a:solidFill>
                <a:latin typeface="Arial" charset="0"/>
                <a:ea typeface="ＭＳ Ｐゴシック" charset="0"/>
              </a:defRPr>
            </a:lvl6pPr>
            <a:lvl7pPr marL="2971800" indent="-228600" eaLnBrk="0" fontAlgn="base" hangingPunct="0">
              <a:spcBef>
                <a:spcPct val="0"/>
              </a:spcBef>
              <a:spcAft>
                <a:spcPct val="0"/>
              </a:spcAft>
              <a:defRPr sz="2400" b="1">
                <a:solidFill>
                  <a:schemeClr val="tx1"/>
                </a:solidFill>
                <a:latin typeface="Arial" charset="0"/>
                <a:ea typeface="ＭＳ Ｐゴシック" charset="0"/>
              </a:defRPr>
            </a:lvl7pPr>
            <a:lvl8pPr marL="3429000" indent="-228600" eaLnBrk="0" fontAlgn="base" hangingPunct="0">
              <a:spcBef>
                <a:spcPct val="0"/>
              </a:spcBef>
              <a:spcAft>
                <a:spcPct val="0"/>
              </a:spcAft>
              <a:defRPr sz="2400" b="1">
                <a:solidFill>
                  <a:schemeClr val="tx1"/>
                </a:solidFill>
                <a:latin typeface="Arial" charset="0"/>
                <a:ea typeface="ＭＳ Ｐゴシック" charset="0"/>
              </a:defRPr>
            </a:lvl8pPr>
            <a:lvl9pPr marL="3886200" indent="-228600" eaLnBrk="0" fontAlgn="base" hangingPunct="0">
              <a:spcBef>
                <a:spcPct val="0"/>
              </a:spcBef>
              <a:spcAft>
                <a:spcPct val="0"/>
              </a:spcAft>
              <a:defRPr sz="2400" b="1">
                <a:solidFill>
                  <a:schemeClr val="tx1"/>
                </a:solidFill>
                <a:latin typeface="Arial" charset="0"/>
                <a:ea typeface="ＭＳ Ｐゴシック" charset="0"/>
              </a:defRPr>
            </a:lvl9pPr>
          </a:lstStyle>
          <a:p>
            <a:pPr eaLnBrk="1" hangingPunct="1"/>
            <a:r>
              <a:rPr lang="en-US" sz="1800" b="0">
                <a:solidFill>
                  <a:srgbClr val="333333"/>
                </a:solidFill>
              </a:rPr>
              <a:t>Hydrophobic</a:t>
            </a:r>
          </a:p>
        </p:txBody>
      </p:sp>
      <p:sp>
        <p:nvSpPr>
          <p:cNvPr id="27" name="Text Box 6"/>
          <p:cNvSpPr txBox="1">
            <a:spLocks noChangeArrowheads="1"/>
          </p:cNvSpPr>
          <p:nvPr/>
        </p:nvSpPr>
        <p:spPr bwMode="auto">
          <a:xfrm>
            <a:off x="3532810" y="2286000"/>
            <a:ext cx="13144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Arial" charset="0"/>
                <a:ea typeface="ＭＳ Ｐゴシック" charset="0"/>
                <a:cs typeface="ＭＳ Ｐゴシック" charset="0"/>
              </a:defRPr>
            </a:lvl1pPr>
            <a:lvl2pPr marL="742950" indent="-285750">
              <a:defRPr sz="2400" b="1">
                <a:solidFill>
                  <a:schemeClr val="tx1"/>
                </a:solidFill>
                <a:latin typeface="Arial" charset="0"/>
                <a:ea typeface="ＭＳ Ｐゴシック" charset="0"/>
              </a:defRPr>
            </a:lvl2pPr>
            <a:lvl3pPr marL="1143000" indent="-228600">
              <a:defRPr sz="2400" b="1">
                <a:solidFill>
                  <a:schemeClr val="tx1"/>
                </a:solidFill>
                <a:latin typeface="Arial" charset="0"/>
                <a:ea typeface="ＭＳ Ｐゴシック" charset="0"/>
              </a:defRPr>
            </a:lvl3pPr>
            <a:lvl4pPr marL="1600200" indent="-228600">
              <a:defRPr sz="2400" b="1">
                <a:solidFill>
                  <a:schemeClr val="tx1"/>
                </a:solidFill>
                <a:latin typeface="Arial" charset="0"/>
                <a:ea typeface="ＭＳ Ｐゴシック" charset="0"/>
              </a:defRPr>
            </a:lvl4pPr>
            <a:lvl5pPr marL="2057400" indent="-228600">
              <a:defRPr sz="2400" b="1">
                <a:solidFill>
                  <a:schemeClr val="tx1"/>
                </a:solidFill>
                <a:latin typeface="Arial" charset="0"/>
                <a:ea typeface="ＭＳ Ｐゴシック" charset="0"/>
              </a:defRPr>
            </a:lvl5pPr>
            <a:lvl6pPr marL="2514600" indent="-228600" eaLnBrk="0" fontAlgn="base" hangingPunct="0">
              <a:spcBef>
                <a:spcPct val="0"/>
              </a:spcBef>
              <a:spcAft>
                <a:spcPct val="0"/>
              </a:spcAft>
              <a:defRPr sz="2400" b="1">
                <a:solidFill>
                  <a:schemeClr val="tx1"/>
                </a:solidFill>
                <a:latin typeface="Arial" charset="0"/>
                <a:ea typeface="ＭＳ Ｐゴシック" charset="0"/>
              </a:defRPr>
            </a:lvl6pPr>
            <a:lvl7pPr marL="2971800" indent="-228600" eaLnBrk="0" fontAlgn="base" hangingPunct="0">
              <a:spcBef>
                <a:spcPct val="0"/>
              </a:spcBef>
              <a:spcAft>
                <a:spcPct val="0"/>
              </a:spcAft>
              <a:defRPr sz="2400" b="1">
                <a:solidFill>
                  <a:schemeClr val="tx1"/>
                </a:solidFill>
                <a:latin typeface="Arial" charset="0"/>
                <a:ea typeface="ＭＳ Ｐゴシック" charset="0"/>
              </a:defRPr>
            </a:lvl7pPr>
            <a:lvl8pPr marL="3429000" indent="-228600" eaLnBrk="0" fontAlgn="base" hangingPunct="0">
              <a:spcBef>
                <a:spcPct val="0"/>
              </a:spcBef>
              <a:spcAft>
                <a:spcPct val="0"/>
              </a:spcAft>
              <a:defRPr sz="2400" b="1">
                <a:solidFill>
                  <a:schemeClr val="tx1"/>
                </a:solidFill>
                <a:latin typeface="Arial" charset="0"/>
                <a:ea typeface="ＭＳ Ｐゴシック" charset="0"/>
              </a:defRPr>
            </a:lvl8pPr>
            <a:lvl9pPr marL="3886200" indent="-228600" eaLnBrk="0" fontAlgn="base" hangingPunct="0">
              <a:spcBef>
                <a:spcPct val="0"/>
              </a:spcBef>
              <a:spcAft>
                <a:spcPct val="0"/>
              </a:spcAft>
              <a:defRPr sz="2400" b="1">
                <a:solidFill>
                  <a:schemeClr val="tx1"/>
                </a:solidFill>
                <a:latin typeface="Arial" charset="0"/>
                <a:ea typeface="ＭＳ Ｐゴシック" charset="0"/>
              </a:defRPr>
            </a:lvl9pPr>
          </a:lstStyle>
          <a:p>
            <a:pPr eaLnBrk="1" hangingPunct="1"/>
            <a:r>
              <a:rPr lang="en-US" sz="1800" b="0">
                <a:solidFill>
                  <a:srgbClr val="333333"/>
                </a:solidFill>
              </a:rPr>
              <a:t>Hydrophilic</a:t>
            </a:r>
          </a:p>
        </p:txBody>
      </p:sp>
      <p:sp>
        <p:nvSpPr>
          <p:cNvPr id="28" name="Text Box 7"/>
          <p:cNvSpPr txBox="1">
            <a:spLocks noChangeArrowheads="1"/>
          </p:cNvSpPr>
          <p:nvPr/>
        </p:nvSpPr>
        <p:spPr bwMode="auto">
          <a:xfrm>
            <a:off x="5510274" y="1371600"/>
            <a:ext cx="7937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Arial" charset="0"/>
                <a:ea typeface="ＭＳ Ｐゴシック" charset="0"/>
                <a:cs typeface="ＭＳ Ｐゴシック" charset="0"/>
              </a:defRPr>
            </a:lvl1pPr>
            <a:lvl2pPr marL="742950" indent="-285750">
              <a:defRPr sz="2400" b="1">
                <a:solidFill>
                  <a:schemeClr val="tx1"/>
                </a:solidFill>
                <a:latin typeface="Arial" charset="0"/>
                <a:ea typeface="ＭＳ Ｐゴシック" charset="0"/>
              </a:defRPr>
            </a:lvl2pPr>
            <a:lvl3pPr marL="1143000" indent="-228600">
              <a:defRPr sz="2400" b="1">
                <a:solidFill>
                  <a:schemeClr val="tx1"/>
                </a:solidFill>
                <a:latin typeface="Arial" charset="0"/>
                <a:ea typeface="ＭＳ Ｐゴシック" charset="0"/>
              </a:defRPr>
            </a:lvl3pPr>
            <a:lvl4pPr marL="1600200" indent="-228600">
              <a:defRPr sz="2400" b="1">
                <a:solidFill>
                  <a:schemeClr val="tx1"/>
                </a:solidFill>
                <a:latin typeface="Arial" charset="0"/>
                <a:ea typeface="ＭＳ Ｐゴシック" charset="0"/>
              </a:defRPr>
            </a:lvl4pPr>
            <a:lvl5pPr marL="2057400" indent="-228600">
              <a:defRPr sz="2400" b="1">
                <a:solidFill>
                  <a:schemeClr val="tx1"/>
                </a:solidFill>
                <a:latin typeface="Arial" charset="0"/>
                <a:ea typeface="ＭＳ Ｐゴシック" charset="0"/>
              </a:defRPr>
            </a:lvl5pPr>
            <a:lvl6pPr marL="2514600" indent="-228600" eaLnBrk="0" fontAlgn="base" hangingPunct="0">
              <a:spcBef>
                <a:spcPct val="0"/>
              </a:spcBef>
              <a:spcAft>
                <a:spcPct val="0"/>
              </a:spcAft>
              <a:defRPr sz="2400" b="1">
                <a:solidFill>
                  <a:schemeClr val="tx1"/>
                </a:solidFill>
                <a:latin typeface="Arial" charset="0"/>
                <a:ea typeface="ＭＳ Ｐゴシック" charset="0"/>
              </a:defRPr>
            </a:lvl6pPr>
            <a:lvl7pPr marL="2971800" indent="-228600" eaLnBrk="0" fontAlgn="base" hangingPunct="0">
              <a:spcBef>
                <a:spcPct val="0"/>
              </a:spcBef>
              <a:spcAft>
                <a:spcPct val="0"/>
              </a:spcAft>
              <a:defRPr sz="2400" b="1">
                <a:solidFill>
                  <a:schemeClr val="tx1"/>
                </a:solidFill>
                <a:latin typeface="Arial" charset="0"/>
                <a:ea typeface="ＭＳ Ｐゴシック" charset="0"/>
              </a:defRPr>
            </a:lvl7pPr>
            <a:lvl8pPr marL="3429000" indent="-228600" eaLnBrk="0" fontAlgn="base" hangingPunct="0">
              <a:spcBef>
                <a:spcPct val="0"/>
              </a:spcBef>
              <a:spcAft>
                <a:spcPct val="0"/>
              </a:spcAft>
              <a:defRPr sz="2400" b="1">
                <a:solidFill>
                  <a:schemeClr val="tx1"/>
                </a:solidFill>
                <a:latin typeface="Arial" charset="0"/>
                <a:ea typeface="ＭＳ Ｐゴシック" charset="0"/>
              </a:defRPr>
            </a:lvl8pPr>
            <a:lvl9pPr marL="3886200" indent="-228600" eaLnBrk="0" fontAlgn="base" hangingPunct="0">
              <a:spcBef>
                <a:spcPct val="0"/>
              </a:spcBef>
              <a:spcAft>
                <a:spcPct val="0"/>
              </a:spcAft>
              <a:defRPr sz="2400" b="1">
                <a:solidFill>
                  <a:schemeClr val="tx1"/>
                </a:solidFill>
                <a:latin typeface="Arial" charset="0"/>
                <a:ea typeface="ＭＳ Ｐゴシック" charset="0"/>
              </a:defRPr>
            </a:lvl9pPr>
          </a:lstStyle>
          <a:p>
            <a:pPr eaLnBrk="1" hangingPunct="1"/>
            <a:r>
              <a:rPr lang="en-US" sz="1800" b="0">
                <a:solidFill>
                  <a:srgbClr val="333333"/>
                </a:solidFill>
              </a:rPr>
              <a:t>Acidic</a:t>
            </a:r>
          </a:p>
        </p:txBody>
      </p:sp>
      <p:sp>
        <p:nvSpPr>
          <p:cNvPr id="29" name="Text Box 8"/>
          <p:cNvSpPr txBox="1">
            <a:spLocks noChangeArrowheads="1"/>
          </p:cNvSpPr>
          <p:nvPr/>
        </p:nvSpPr>
        <p:spPr bwMode="auto">
          <a:xfrm>
            <a:off x="180010" y="1309687"/>
            <a:ext cx="7429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Arial" charset="0"/>
                <a:ea typeface="ＭＳ Ｐゴシック" charset="0"/>
                <a:cs typeface="ＭＳ Ｐゴシック" charset="0"/>
              </a:defRPr>
            </a:lvl1pPr>
            <a:lvl2pPr marL="742950" indent="-285750">
              <a:defRPr sz="2400" b="1">
                <a:solidFill>
                  <a:schemeClr val="tx1"/>
                </a:solidFill>
                <a:latin typeface="Arial" charset="0"/>
                <a:ea typeface="ＭＳ Ｐゴシック" charset="0"/>
              </a:defRPr>
            </a:lvl2pPr>
            <a:lvl3pPr marL="1143000" indent="-228600">
              <a:defRPr sz="2400" b="1">
                <a:solidFill>
                  <a:schemeClr val="tx1"/>
                </a:solidFill>
                <a:latin typeface="Arial" charset="0"/>
                <a:ea typeface="ＭＳ Ｐゴシック" charset="0"/>
              </a:defRPr>
            </a:lvl3pPr>
            <a:lvl4pPr marL="1600200" indent="-228600">
              <a:defRPr sz="2400" b="1">
                <a:solidFill>
                  <a:schemeClr val="tx1"/>
                </a:solidFill>
                <a:latin typeface="Arial" charset="0"/>
                <a:ea typeface="ＭＳ Ｐゴシック" charset="0"/>
              </a:defRPr>
            </a:lvl4pPr>
            <a:lvl5pPr marL="2057400" indent="-228600">
              <a:defRPr sz="2400" b="1">
                <a:solidFill>
                  <a:schemeClr val="tx1"/>
                </a:solidFill>
                <a:latin typeface="Arial" charset="0"/>
                <a:ea typeface="ＭＳ Ｐゴシック" charset="0"/>
              </a:defRPr>
            </a:lvl5pPr>
            <a:lvl6pPr marL="2514600" indent="-228600" eaLnBrk="0" fontAlgn="base" hangingPunct="0">
              <a:spcBef>
                <a:spcPct val="0"/>
              </a:spcBef>
              <a:spcAft>
                <a:spcPct val="0"/>
              </a:spcAft>
              <a:defRPr sz="2400" b="1">
                <a:solidFill>
                  <a:schemeClr val="tx1"/>
                </a:solidFill>
                <a:latin typeface="Arial" charset="0"/>
                <a:ea typeface="ＭＳ Ｐゴシック" charset="0"/>
              </a:defRPr>
            </a:lvl6pPr>
            <a:lvl7pPr marL="2971800" indent="-228600" eaLnBrk="0" fontAlgn="base" hangingPunct="0">
              <a:spcBef>
                <a:spcPct val="0"/>
              </a:spcBef>
              <a:spcAft>
                <a:spcPct val="0"/>
              </a:spcAft>
              <a:defRPr sz="2400" b="1">
                <a:solidFill>
                  <a:schemeClr val="tx1"/>
                </a:solidFill>
                <a:latin typeface="Arial" charset="0"/>
                <a:ea typeface="ＭＳ Ｐゴシック" charset="0"/>
              </a:defRPr>
            </a:lvl7pPr>
            <a:lvl8pPr marL="3429000" indent="-228600" eaLnBrk="0" fontAlgn="base" hangingPunct="0">
              <a:spcBef>
                <a:spcPct val="0"/>
              </a:spcBef>
              <a:spcAft>
                <a:spcPct val="0"/>
              </a:spcAft>
              <a:defRPr sz="2400" b="1">
                <a:solidFill>
                  <a:schemeClr val="tx1"/>
                </a:solidFill>
                <a:latin typeface="Arial" charset="0"/>
                <a:ea typeface="ＭＳ Ｐゴシック" charset="0"/>
              </a:defRPr>
            </a:lvl8pPr>
            <a:lvl9pPr marL="3886200" indent="-228600" eaLnBrk="0" fontAlgn="base" hangingPunct="0">
              <a:spcBef>
                <a:spcPct val="0"/>
              </a:spcBef>
              <a:spcAft>
                <a:spcPct val="0"/>
              </a:spcAft>
              <a:defRPr sz="2400" b="1">
                <a:solidFill>
                  <a:schemeClr val="tx1"/>
                </a:solidFill>
                <a:latin typeface="Arial" charset="0"/>
                <a:ea typeface="ＭＳ Ｐゴシック" charset="0"/>
              </a:defRPr>
            </a:lvl9pPr>
          </a:lstStyle>
          <a:p>
            <a:pPr eaLnBrk="1" hangingPunct="1"/>
            <a:r>
              <a:rPr lang="en-US" sz="1800" b="0" dirty="0">
                <a:solidFill>
                  <a:srgbClr val="333333"/>
                </a:solidFill>
              </a:rPr>
              <a:t>Basic</a:t>
            </a:r>
          </a:p>
        </p:txBody>
      </p:sp>
      <p:sp>
        <p:nvSpPr>
          <p:cNvPr id="30" name="Text Box 9"/>
          <p:cNvSpPr txBox="1">
            <a:spLocks noChangeArrowheads="1"/>
          </p:cNvSpPr>
          <p:nvPr/>
        </p:nvSpPr>
        <p:spPr bwMode="auto">
          <a:xfrm>
            <a:off x="76200" y="6265245"/>
            <a:ext cx="22256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Arial" charset="0"/>
                <a:ea typeface="ＭＳ Ｐゴシック" charset="0"/>
                <a:cs typeface="ＭＳ Ｐゴシック" charset="0"/>
              </a:defRPr>
            </a:lvl1pPr>
            <a:lvl2pPr marL="742950" indent="-285750">
              <a:defRPr sz="2400" b="1">
                <a:solidFill>
                  <a:schemeClr val="tx1"/>
                </a:solidFill>
                <a:latin typeface="Arial" charset="0"/>
                <a:ea typeface="ＭＳ Ｐゴシック" charset="0"/>
              </a:defRPr>
            </a:lvl2pPr>
            <a:lvl3pPr marL="1143000" indent="-228600">
              <a:defRPr sz="2400" b="1">
                <a:solidFill>
                  <a:schemeClr val="tx1"/>
                </a:solidFill>
                <a:latin typeface="Arial" charset="0"/>
                <a:ea typeface="ＭＳ Ｐゴシック" charset="0"/>
              </a:defRPr>
            </a:lvl3pPr>
            <a:lvl4pPr marL="1600200" indent="-228600">
              <a:defRPr sz="2400" b="1">
                <a:solidFill>
                  <a:schemeClr val="tx1"/>
                </a:solidFill>
                <a:latin typeface="Arial" charset="0"/>
                <a:ea typeface="ＭＳ Ｐゴシック" charset="0"/>
              </a:defRPr>
            </a:lvl4pPr>
            <a:lvl5pPr marL="2057400" indent="-228600">
              <a:defRPr sz="2400" b="1">
                <a:solidFill>
                  <a:schemeClr val="tx1"/>
                </a:solidFill>
                <a:latin typeface="Arial" charset="0"/>
                <a:ea typeface="ＭＳ Ｐゴシック" charset="0"/>
              </a:defRPr>
            </a:lvl5pPr>
            <a:lvl6pPr marL="2514600" indent="-228600" eaLnBrk="0" fontAlgn="base" hangingPunct="0">
              <a:spcBef>
                <a:spcPct val="0"/>
              </a:spcBef>
              <a:spcAft>
                <a:spcPct val="0"/>
              </a:spcAft>
              <a:defRPr sz="2400" b="1">
                <a:solidFill>
                  <a:schemeClr val="tx1"/>
                </a:solidFill>
                <a:latin typeface="Arial" charset="0"/>
                <a:ea typeface="ＭＳ Ｐゴシック" charset="0"/>
              </a:defRPr>
            </a:lvl6pPr>
            <a:lvl7pPr marL="2971800" indent="-228600" eaLnBrk="0" fontAlgn="base" hangingPunct="0">
              <a:spcBef>
                <a:spcPct val="0"/>
              </a:spcBef>
              <a:spcAft>
                <a:spcPct val="0"/>
              </a:spcAft>
              <a:defRPr sz="2400" b="1">
                <a:solidFill>
                  <a:schemeClr val="tx1"/>
                </a:solidFill>
                <a:latin typeface="Arial" charset="0"/>
                <a:ea typeface="ＭＳ Ｐゴシック" charset="0"/>
              </a:defRPr>
            </a:lvl7pPr>
            <a:lvl8pPr marL="3429000" indent="-228600" eaLnBrk="0" fontAlgn="base" hangingPunct="0">
              <a:spcBef>
                <a:spcPct val="0"/>
              </a:spcBef>
              <a:spcAft>
                <a:spcPct val="0"/>
              </a:spcAft>
              <a:defRPr sz="2400" b="1">
                <a:solidFill>
                  <a:schemeClr val="tx1"/>
                </a:solidFill>
                <a:latin typeface="Arial" charset="0"/>
                <a:ea typeface="ＭＳ Ｐゴシック" charset="0"/>
              </a:defRPr>
            </a:lvl8pPr>
            <a:lvl9pPr marL="3886200" indent="-228600" eaLnBrk="0" fontAlgn="base" hangingPunct="0">
              <a:spcBef>
                <a:spcPct val="0"/>
              </a:spcBef>
              <a:spcAft>
                <a:spcPct val="0"/>
              </a:spcAft>
              <a:defRPr sz="2400" b="1">
                <a:solidFill>
                  <a:schemeClr val="tx1"/>
                </a:solidFill>
                <a:latin typeface="Arial" charset="0"/>
                <a:ea typeface="ＭＳ Ｐゴシック" charset="0"/>
              </a:defRPr>
            </a:lvl9pPr>
          </a:lstStyle>
          <a:p>
            <a:pPr eaLnBrk="1" hangingPunct="1"/>
            <a:r>
              <a:rPr lang="en-US" sz="1400" dirty="0">
                <a:solidFill>
                  <a:srgbClr val="333333"/>
                </a:solidFill>
              </a:rPr>
              <a:t>From </a:t>
            </a:r>
            <a:r>
              <a:rPr lang="en-US" sz="1400" dirty="0" err="1">
                <a:solidFill>
                  <a:srgbClr val="333333"/>
                </a:solidFill>
              </a:rPr>
              <a:t>www.bachem.com</a:t>
            </a:r>
            <a:endParaRPr lang="en-US" sz="1400" dirty="0">
              <a:solidFill>
                <a:srgbClr val="333333"/>
              </a:solidFill>
            </a:endParaRPr>
          </a:p>
        </p:txBody>
      </p:sp>
    </p:spTree>
    <p:extLst>
      <p:ext uri="{BB962C8B-B14F-4D97-AF65-F5344CB8AC3E}">
        <p14:creationId xmlns:p14="http://schemas.microsoft.com/office/powerpoint/2010/main" val="199742469"/>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Single nucleotide polymorphism</a:t>
            </a:r>
            <a:endParaRPr lang="en-US" dirty="0"/>
          </a:p>
        </p:txBody>
      </p:sp>
      <p:pic>
        <p:nvPicPr>
          <p:cNvPr id="5" name="Picture 4"/>
          <p:cNvPicPr>
            <a:picLocks noChangeAspect="1"/>
          </p:cNvPicPr>
          <p:nvPr/>
        </p:nvPicPr>
        <p:blipFill>
          <a:blip r:embed="rId2"/>
          <a:stretch>
            <a:fillRect/>
          </a:stretch>
        </p:blipFill>
        <p:spPr>
          <a:xfrm>
            <a:off x="0" y="2743200"/>
            <a:ext cx="9144000" cy="1365504"/>
          </a:xfrm>
          <a:prstGeom prst="rect">
            <a:avLst/>
          </a:prstGeom>
        </p:spPr>
      </p:pic>
      <p:sp>
        <p:nvSpPr>
          <p:cNvPr id="6" name="Rectangle 5"/>
          <p:cNvSpPr/>
          <p:nvPr/>
        </p:nvSpPr>
        <p:spPr>
          <a:xfrm>
            <a:off x="1422954" y="4721711"/>
            <a:ext cx="5921318" cy="1015663"/>
          </a:xfrm>
          <a:prstGeom prst="rect">
            <a:avLst/>
          </a:prstGeom>
        </p:spPr>
        <p:txBody>
          <a:bodyPr wrap="square">
            <a:spAutoFit/>
          </a:bodyPr>
          <a:lstStyle/>
          <a:p>
            <a:pPr algn="ctr"/>
            <a:r>
              <a:rPr lang="en-US" sz="2000" dirty="0" smtClean="0"/>
              <a:t>SNPs result from the substitution of a single base-pair. </a:t>
            </a:r>
          </a:p>
          <a:p>
            <a:pPr algn="ctr"/>
            <a:r>
              <a:rPr lang="en-US" sz="2000" dirty="0" err="1"/>
              <a:t>T</a:t>
            </a:r>
            <a:r>
              <a:rPr lang="en-US" sz="2000" dirty="0" err="1" smtClean="0"/>
              <a:t>ransversion</a:t>
            </a:r>
            <a:r>
              <a:rPr lang="en-US" sz="2000" dirty="0" smtClean="0"/>
              <a:t> event substituting a </a:t>
            </a:r>
          </a:p>
          <a:p>
            <a:pPr algn="ctr"/>
            <a:r>
              <a:rPr lang="en-US" sz="2000" dirty="0" smtClean="0"/>
              <a:t>Thymine nucleic acid in place of a Guanine.</a:t>
            </a:r>
            <a:endParaRPr lang="en-US" sz="2000" dirty="0"/>
          </a:p>
        </p:txBody>
      </p:sp>
    </p:spTree>
    <p:extLst>
      <p:ext uri="{BB962C8B-B14F-4D97-AF65-F5344CB8AC3E}">
        <p14:creationId xmlns:p14="http://schemas.microsoft.com/office/powerpoint/2010/main" val="38744747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5202" name="Rectangle 2"/>
          <p:cNvSpPr>
            <a:spLocks noGrp="1" noChangeArrowheads="1"/>
          </p:cNvSpPr>
          <p:nvPr>
            <p:ph type="title"/>
          </p:nvPr>
        </p:nvSpPr>
        <p:spPr>
          <a:xfrm>
            <a:off x="457200" y="533400"/>
            <a:ext cx="8229600" cy="762000"/>
          </a:xfrm>
        </p:spPr>
        <p:txBody>
          <a:bodyPr/>
          <a:lstStyle/>
          <a:p>
            <a:pPr eaLnBrk="1" hangingPunct="1">
              <a:defRPr/>
            </a:pPr>
            <a:r>
              <a:rPr lang="en-US" smtClean="0"/>
              <a:t>Secondary structure</a:t>
            </a:r>
          </a:p>
        </p:txBody>
      </p:sp>
      <p:sp>
        <p:nvSpPr>
          <p:cNvPr id="435203" name="Rectangle 3"/>
          <p:cNvSpPr>
            <a:spLocks noGrp="1" noChangeArrowheads="1"/>
          </p:cNvSpPr>
          <p:nvPr>
            <p:ph type="body" idx="1"/>
          </p:nvPr>
        </p:nvSpPr>
        <p:spPr>
          <a:xfrm>
            <a:off x="457200" y="1295400"/>
            <a:ext cx="8229600" cy="4530725"/>
          </a:xfrm>
        </p:spPr>
        <p:txBody>
          <a:bodyPr/>
          <a:lstStyle/>
          <a:p>
            <a:pPr eaLnBrk="1" hangingPunct="1">
              <a:defRPr/>
            </a:pPr>
            <a:r>
              <a:rPr lang="en-US" sz="2400" smtClean="0"/>
              <a:t>Local organization of protein backbone: </a:t>
            </a:r>
            <a:r>
              <a:rPr lang="en-US" sz="2400" smtClean="0">
                <a:sym typeface="Symbol" charset="0"/>
              </a:rPr>
              <a:t>-helix, -strand (groups of -strands assemble into -sheet), turn and interconnecting loop.</a:t>
            </a:r>
          </a:p>
        </p:txBody>
      </p:sp>
      <p:pic>
        <p:nvPicPr>
          <p:cNvPr id="47107" name="Picture 5" descr="h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2514600"/>
            <a:ext cx="4038600" cy="1503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08" name="Picture 6" descr="b1-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4240213"/>
            <a:ext cx="4038600" cy="2084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5207" name="Text Box 7"/>
          <p:cNvSpPr txBox="1">
            <a:spLocks noChangeArrowheads="1"/>
          </p:cNvSpPr>
          <p:nvPr/>
        </p:nvSpPr>
        <p:spPr bwMode="auto">
          <a:xfrm>
            <a:off x="5181600" y="3124200"/>
            <a:ext cx="13668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sz="2000">
                <a:solidFill>
                  <a:srgbClr val="FF0000"/>
                </a:solidFill>
                <a:cs typeface="Arial" charset="0"/>
              </a:rPr>
              <a:t>an</a:t>
            </a:r>
            <a:r>
              <a:rPr lang="en-US" sz="2000">
                <a:solidFill>
                  <a:srgbClr val="FF0000"/>
                </a:solidFill>
                <a:latin typeface="Symbol" charset="0"/>
                <a:cs typeface="Arial" charset="0"/>
              </a:rPr>
              <a:t> a</a:t>
            </a:r>
            <a:r>
              <a:rPr lang="en-US" sz="2000">
                <a:solidFill>
                  <a:srgbClr val="FF0000"/>
                </a:solidFill>
                <a:cs typeface="Arial" charset="0"/>
              </a:rPr>
              <a:t>-helix</a:t>
            </a:r>
            <a:endParaRPr lang="en-US" sz="2000">
              <a:solidFill>
                <a:srgbClr val="FF0000"/>
              </a:solidFill>
              <a:latin typeface="Symbol" charset="0"/>
              <a:cs typeface="Arial" charset="0"/>
            </a:endParaRPr>
          </a:p>
        </p:txBody>
      </p:sp>
      <p:sp>
        <p:nvSpPr>
          <p:cNvPr id="435208" name="Text Box 8"/>
          <p:cNvSpPr txBox="1">
            <a:spLocks noChangeArrowheads="1"/>
          </p:cNvSpPr>
          <p:nvPr/>
        </p:nvSpPr>
        <p:spPr bwMode="auto">
          <a:xfrm>
            <a:off x="5029200" y="4724400"/>
            <a:ext cx="3808413"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sz="2000">
                <a:solidFill>
                  <a:srgbClr val="FF0000"/>
                </a:solidFill>
                <a:cs typeface="Arial" charset="0"/>
              </a:rPr>
              <a:t>various representations and </a:t>
            </a:r>
          </a:p>
          <a:p>
            <a:pPr>
              <a:defRPr/>
            </a:pPr>
            <a:r>
              <a:rPr lang="en-US" sz="2000">
                <a:solidFill>
                  <a:srgbClr val="FF0000"/>
                </a:solidFill>
                <a:cs typeface="Arial" charset="0"/>
              </a:rPr>
              <a:t>orientations of a two stranded</a:t>
            </a:r>
          </a:p>
          <a:p>
            <a:pPr>
              <a:defRPr/>
            </a:pPr>
            <a:r>
              <a:rPr lang="en-US" sz="2000">
                <a:solidFill>
                  <a:srgbClr val="FF0000"/>
                </a:solidFill>
                <a:latin typeface="Symbol" charset="0"/>
                <a:cs typeface="Arial" charset="0"/>
              </a:rPr>
              <a:t>b</a:t>
            </a:r>
            <a:r>
              <a:rPr lang="en-US" sz="2000">
                <a:solidFill>
                  <a:srgbClr val="FF0000"/>
                </a:solidFill>
                <a:cs typeface="Arial" charset="0"/>
              </a:rPr>
              <a:t>-sheet.</a:t>
            </a:r>
          </a:p>
        </p:txBody>
      </p:sp>
    </p:spTree>
    <p:extLst>
      <p:ext uri="{BB962C8B-B14F-4D97-AF65-F5344CB8AC3E}">
        <p14:creationId xmlns:p14="http://schemas.microsoft.com/office/powerpoint/2010/main" val="2446025425"/>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1698" name="Rectangle 2"/>
          <p:cNvSpPr>
            <a:spLocks noGrp="1" noChangeArrowheads="1"/>
          </p:cNvSpPr>
          <p:nvPr>
            <p:ph type="title"/>
          </p:nvPr>
        </p:nvSpPr>
        <p:spPr>
          <a:xfrm>
            <a:off x="457200" y="0"/>
            <a:ext cx="7772400" cy="1143000"/>
          </a:xfrm>
        </p:spPr>
        <p:txBody>
          <a:bodyPr/>
          <a:lstStyle/>
          <a:p>
            <a:pPr eaLnBrk="1" hangingPunct="1">
              <a:defRPr/>
            </a:pPr>
            <a:r>
              <a:rPr lang="en-US" dirty="0" smtClean="0">
                <a:sym typeface="Symbol" charset="0"/>
              </a:rPr>
              <a:t>-Sheet (parallel)</a:t>
            </a:r>
            <a:endParaRPr lang="en-US" dirty="0" smtClean="0"/>
          </a:p>
        </p:txBody>
      </p:sp>
      <p:sp>
        <p:nvSpPr>
          <p:cNvPr id="541699" name="Text Box 3"/>
          <p:cNvSpPr txBox="1">
            <a:spLocks noChangeArrowheads="1"/>
          </p:cNvSpPr>
          <p:nvPr/>
        </p:nvSpPr>
        <p:spPr bwMode="auto">
          <a:xfrm>
            <a:off x="304801" y="3200400"/>
            <a:ext cx="4178264"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ctr" eaLnBrk="0" hangingPunct="0">
              <a:defRPr/>
            </a:pPr>
            <a:r>
              <a:rPr lang="en-US" sz="2400" b="0">
                <a:latin typeface="Arial"/>
                <a:cs typeface="Arial"/>
              </a:rPr>
              <a:t>All strands run in the same direction</a:t>
            </a:r>
          </a:p>
        </p:txBody>
      </p:sp>
      <p:grpSp>
        <p:nvGrpSpPr>
          <p:cNvPr id="541700" name="Group 4"/>
          <p:cNvGrpSpPr>
            <a:grpSpLocks/>
          </p:cNvGrpSpPr>
          <p:nvPr/>
        </p:nvGrpSpPr>
        <p:grpSpPr bwMode="auto">
          <a:xfrm>
            <a:off x="5029201" y="1266825"/>
            <a:ext cx="4273551" cy="4762500"/>
            <a:chOff x="3328" y="1134"/>
            <a:chExt cx="2692" cy="3000"/>
          </a:xfrm>
        </p:grpSpPr>
        <p:sp>
          <p:nvSpPr>
            <p:cNvPr id="541701" name="Rectangle 5"/>
            <p:cNvSpPr>
              <a:spLocks noChangeArrowheads="1"/>
            </p:cNvSpPr>
            <p:nvPr/>
          </p:nvSpPr>
          <p:spPr bwMode="auto">
            <a:xfrm>
              <a:off x="3328" y="1134"/>
              <a:ext cx="2692"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defRPr/>
              </a:pPr>
              <a:r>
                <a:rPr lang="en-US" sz="2400" b="0" dirty="0">
                  <a:latin typeface="Arial"/>
                  <a:cs typeface="Arial"/>
                </a:rPr>
                <a:t>Catechol O-</a:t>
              </a:r>
              <a:r>
                <a:rPr lang="en-US" sz="2400" b="0" dirty="0" err="1">
                  <a:latin typeface="Arial"/>
                  <a:cs typeface="Arial"/>
                </a:rPr>
                <a:t>Methyltransferase</a:t>
              </a:r>
              <a:endParaRPr lang="en-US" sz="2400" b="0" dirty="0">
                <a:latin typeface="Arial"/>
                <a:cs typeface="Arial"/>
              </a:endParaRPr>
            </a:p>
          </p:txBody>
        </p:sp>
        <p:pic>
          <p:nvPicPr>
            <p:cNvPr id="53253" name="Picture 6"/>
            <p:cNvPicPr>
              <a:picLocks noChangeAspect="1" noChangeArrowheads="1"/>
            </p:cNvPicPr>
            <p:nvPr/>
          </p:nvPicPr>
          <p:blipFill>
            <a:blip r:embed="rId2">
              <a:extLst>
                <a:ext uri="{28A0092B-C50C-407E-A947-70E740481C1C}">
                  <a14:useLocalDpi xmlns:a14="http://schemas.microsoft.com/office/drawing/2010/main" val="0"/>
                </a:ext>
              </a:extLst>
            </a:blip>
            <a:srcRect l="15321" r="18771"/>
            <a:stretch>
              <a:fillRect/>
            </a:stretch>
          </p:blipFill>
          <p:spPr bwMode="auto">
            <a:xfrm>
              <a:off x="3360" y="1344"/>
              <a:ext cx="2350" cy="27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193540886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54169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3" presetClass="entr" presetSubtype="10" fill="hold" nodeType="clickEffect">
                                  <p:stCondLst>
                                    <p:cond delay="0"/>
                                  </p:stCondLst>
                                  <p:childTnLst>
                                    <p:set>
                                      <p:cBhvr>
                                        <p:cTn id="10" dur="1" fill="hold">
                                          <p:stCondLst>
                                            <p:cond delay="0"/>
                                          </p:stCondLst>
                                        </p:cTn>
                                        <p:tgtEl>
                                          <p:spTgt spid="541700"/>
                                        </p:tgtEl>
                                        <p:attrNameLst>
                                          <p:attrName>style.visibility</p:attrName>
                                        </p:attrNameLst>
                                      </p:cBhvr>
                                      <p:to>
                                        <p:strVal val="visible"/>
                                      </p:to>
                                    </p:set>
                                    <p:animEffect transition="in" filter="blinds(horizontal)">
                                      <p:cBhvr>
                                        <p:cTn id="11" dur="500"/>
                                        <p:tgtEl>
                                          <p:spTgt spid="5417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1699" grpId="0" autoUpdateAnimBg="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42722" name="Group 2"/>
          <p:cNvGrpSpPr>
            <a:grpSpLocks/>
          </p:cNvGrpSpPr>
          <p:nvPr/>
        </p:nvGrpSpPr>
        <p:grpSpPr bwMode="auto">
          <a:xfrm>
            <a:off x="4114800" y="1981200"/>
            <a:ext cx="4318000" cy="3749675"/>
            <a:chOff x="3040" y="1958"/>
            <a:chExt cx="2720" cy="2362"/>
          </a:xfrm>
        </p:grpSpPr>
        <p:pic>
          <p:nvPicPr>
            <p:cNvPr id="54276"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0" y="2191"/>
              <a:ext cx="2720" cy="2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2724" name="Text Box 4"/>
            <p:cNvSpPr txBox="1">
              <a:spLocks noChangeArrowheads="1"/>
            </p:cNvSpPr>
            <p:nvPr/>
          </p:nvSpPr>
          <p:spPr bwMode="auto">
            <a:xfrm>
              <a:off x="4022" y="1958"/>
              <a:ext cx="1177"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defRPr/>
              </a:pPr>
              <a:r>
                <a:rPr lang="en-US" sz="2400" b="0">
                  <a:latin typeface="Times" charset="0"/>
                  <a:cs typeface="Arial" charset="0"/>
                </a:rPr>
                <a:t>Urate oxidase</a:t>
              </a:r>
            </a:p>
          </p:txBody>
        </p:sp>
      </p:grpSp>
      <p:sp>
        <p:nvSpPr>
          <p:cNvPr id="542725" name="Rectangle 5"/>
          <p:cNvSpPr>
            <a:spLocks noGrp="1" noChangeArrowheads="1"/>
          </p:cNvSpPr>
          <p:nvPr>
            <p:ph type="title"/>
          </p:nvPr>
        </p:nvSpPr>
        <p:spPr>
          <a:xfrm>
            <a:off x="609600" y="533400"/>
            <a:ext cx="7772400" cy="1143000"/>
          </a:xfrm>
        </p:spPr>
        <p:txBody>
          <a:bodyPr/>
          <a:lstStyle/>
          <a:p>
            <a:pPr eaLnBrk="1" hangingPunct="1">
              <a:defRPr/>
            </a:pPr>
            <a:r>
              <a:rPr lang="en-US" smtClean="0">
                <a:sym typeface="Symbol" charset="0"/>
              </a:rPr>
              <a:t>-Sheet (antiparallel)</a:t>
            </a:r>
            <a:endParaRPr lang="en-US" smtClean="0"/>
          </a:p>
        </p:txBody>
      </p:sp>
      <p:sp>
        <p:nvSpPr>
          <p:cNvPr id="542726" name="Text Box 6"/>
          <p:cNvSpPr txBox="1">
            <a:spLocks noChangeArrowheads="1"/>
          </p:cNvSpPr>
          <p:nvPr/>
        </p:nvSpPr>
        <p:spPr bwMode="auto">
          <a:xfrm>
            <a:off x="762000" y="2819400"/>
            <a:ext cx="2819400"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0" hangingPunct="0">
              <a:defRPr/>
            </a:pPr>
            <a:r>
              <a:rPr lang="en-US" sz="2400" b="0" dirty="0">
                <a:latin typeface="Arial"/>
                <a:cs typeface="Arial"/>
              </a:rPr>
              <a:t>All strands run in the opposite direction, more stable</a:t>
            </a:r>
          </a:p>
        </p:txBody>
      </p:sp>
    </p:spTree>
    <p:extLst>
      <p:ext uri="{BB962C8B-B14F-4D97-AF65-F5344CB8AC3E}">
        <p14:creationId xmlns:p14="http://schemas.microsoft.com/office/powerpoint/2010/main" val="106343008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54272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3" presetClass="entr" presetSubtype="10" fill="hold" nodeType="clickEffect">
                                  <p:stCondLst>
                                    <p:cond delay="0"/>
                                  </p:stCondLst>
                                  <p:childTnLst>
                                    <p:set>
                                      <p:cBhvr>
                                        <p:cTn id="10" dur="1" fill="hold">
                                          <p:stCondLst>
                                            <p:cond delay="0"/>
                                          </p:stCondLst>
                                        </p:cTn>
                                        <p:tgtEl>
                                          <p:spTgt spid="542722"/>
                                        </p:tgtEl>
                                        <p:attrNameLst>
                                          <p:attrName>style.visibility</p:attrName>
                                        </p:attrNameLst>
                                      </p:cBhvr>
                                      <p:to>
                                        <p:strVal val="visible"/>
                                      </p:to>
                                    </p:set>
                                    <p:animEffect transition="in" filter="blinds(horizontal)">
                                      <p:cBhvr>
                                        <p:cTn id="11" dur="500"/>
                                        <p:tgtEl>
                                          <p:spTgt spid="5427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2726" grpId="0" autoUpdateAnimBg="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3746" name="Rectangle 2"/>
          <p:cNvSpPr>
            <a:spLocks noGrp="1" noChangeArrowheads="1"/>
          </p:cNvSpPr>
          <p:nvPr>
            <p:ph type="title"/>
          </p:nvPr>
        </p:nvSpPr>
        <p:spPr>
          <a:xfrm>
            <a:off x="457200" y="533400"/>
            <a:ext cx="7772400" cy="1143000"/>
          </a:xfrm>
        </p:spPr>
        <p:txBody>
          <a:bodyPr/>
          <a:lstStyle/>
          <a:p>
            <a:pPr eaLnBrk="1" hangingPunct="1">
              <a:defRPr/>
            </a:pPr>
            <a:r>
              <a:rPr lang="en-US" smtClean="0"/>
              <a:t>Loops and Turns</a:t>
            </a:r>
          </a:p>
        </p:txBody>
      </p:sp>
      <p:sp>
        <p:nvSpPr>
          <p:cNvPr id="543747" name="Text Box 3"/>
          <p:cNvSpPr txBox="1">
            <a:spLocks noChangeArrowheads="1"/>
          </p:cNvSpPr>
          <p:nvPr/>
        </p:nvSpPr>
        <p:spPr bwMode="auto">
          <a:xfrm>
            <a:off x="5318125" y="2117725"/>
            <a:ext cx="3521075" cy="1187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0" hangingPunct="0">
              <a:defRPr/>
            </a:pPr>
            <a:r>
              <a:rPr lang="en-US" sz="2400" b="0">
                <a:latin typeface="Times" charset="0"/>
                <a:cs typeface="Arial" charset="0"/>
              </a:rPr>
              <a:t>Loops: often contain hydrophilic residue on the surface of proteins</a:t>
            </a:r>
          </a:p>
        </p:txBody>
      </p:sp>
      <p:sp>
        <p:nvSpPr>
          <p:cNvPr id="543748" name="Text Box 4"/>
          <p:cNvSpPr txBox="1">
            <a:spLocks noChangeArrowheads="1"/>
          </p:cNvSpPr>
          <p:nvPr/>
        </p:nvSpPr>
        <p:spPr bwMode="auto">
          <a:xfrm>
            <a:off x="5410200" y="4267200"/>
            <a:ext cx="3444875" cy="1187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0" hangingPunct="0">
              <a:defRPr/>
            </a:pPr>
            <a:r>
              <a:rPr lang="en-US" sz="2400" b="0">
                <a:latin typeface="Times" charset="0"/>
                <a:cs typeface="Arial" charset="0"/>
              </a:rPr>
              <a:t>Turns: loops with less than 5 residues and often contain G, P</a:t>
            </a:r>
          </a:p>
        </p:txBody>
      </p:sp>
      <p:pic>
        <p:nvPicPr>
          <p:cNvPr id="55300"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752600"/>
            <a:ext cx="4648200"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04718945"/>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9298" name="Rectangle 2"/>
          <p:cNvSpPr>
            <a:spLocks noGrp="1" noChangeArrowheads="1"/>
          </p:cNvSpPr>
          <p:nvPr>
            <p:ph type="title"/>
          </p:nvPr>
        </p:nvSpPr>
        <p:spPr>
          <a:xfrm>
            <a:off x="457200" y="533400"/>
            <a:ext cx="8229600" cy="469900"/>
          </a:xfrm>
        </p:spPr>
        <p:txBody>
          <a:bodyPr>
            <a:normAutofit fontScale="90000"/>
          </a:bodyPr>
          <a:lstStyle/>
          <a:p>
            <a:pPr eaLnBrk="1" hangingPunct="1">
              <a:defRPr/>
            </a:pPr>
            <a:r>
              <a:rPr lang="en-US" smtClean="0"/>
              <a:t>Tertiary structure</a:t>
            </a:r>
          </a:p>
        </p:txBody>
      </p:sp>
      <p:sp>
        <p:nvSpPr>
          <p:cNvPr id="439299" name="Rectangle 3"/>
          <p:cNvSpPr>
            <a:spLocks noGrp="1" noChangeArrowheads="1"/>
          </p:cNvSpPr>
          <p:nvPr>
            <p:ph type="body" sz="half" idx="2"/>
          </p:nvPr>
        </p:nvSpPr>
        <p:spPr>
          <a:xfrm>
            <a:off x="4876800" y="1600200"/>
            <a:ext cx="4038600" cy="4530725"/>
          </a:xfrm>
        </p:spPr>
        <p:txBody>
          <a:bodyPr/>
          <a:lstStyle/>
          <a:p>
            <a:pPr eaLnBrk="1" hangingPunct="1">
              <a:lnSpc>
                <a:spcPct val="90000"/>
              </a:lnSpc>
              <a:defRPr/>
            </a:pPr>
            <a:endParaRPr lang="en-US" sz="2200" smtClean="0"/>
          </a:p>
          <a:p>
            <a:pPr eaLnBrk="1" hangingPunct="1">
              <a:lnSpc>
                <a:spcPct val="90000"/>
              </a:lnSpc>
              <a:defRPr/>
            </a:pPr>
            <a:endParaRPr lang="en-US" sz="2200" smtClean="0"/>
          </a:p>
          <a:p>
            <a:pPr eaLnBrk="1" hangingPunct="1">
              <a:lnSpc>
                <a:spcPct val="90000"/>
              </a:lnSpc>
              <a:defRPr/>
            </a:pPr>
            <a:r>
              <a:rPr lang="en-US" sz="2200" smtClean="0"/>
              <a:t>Packing the secondary structure elements into a compact spatial unit</a:t>
            </a:r>
          </a:p>
          <a:p>
            <a:pPr eaLnBrk="1" hangingPunct="1">
              <a:lnSpc>
                <a:spcPct val="90000"/>
              </a:lnSpc>
              <a:defRPr/>
            </a:pPr>
            <a:endParaRPr lang="en-US" sz="2200" smtClean="0"/>
          </a:p>
          <a:p>
            <a:pPr eaLnBrk="1" hangingPunct="1">
              <a:lnSpc>
                <a:spcPct val="90000"/>
              </a:lnSpc>
              <a:defRPr/>
            </a:pPr>
            <a:r>
              <a:rPr lang="ja-JP" altLang="en-US" sz="2200" smtClean="0">
                <a:latin typeface="Arial"/>
              </a:rPr>
              <a:t>“</a:t>
            </a:r>
            <a:r>
              <a:rPr lang="en-US" sz="2200" smtClean="0"/>
              <a:t>Fold</a:t>
            </a:r>
            <a:r>
              <a:rPr lang="ja-JP" altLang="en-US" sz="2200" smtClean="0">
                <a:latin typeface="Arial"/>
              </a:rPr>
              <a:t>”</a:t>
            </a:r>
            <a:r>
              <a:rPr lang="en-US" sz="2200" smtClean="0"/>
              <a:t> or domain– this is the level to which structure prediction is currently possible.</a:t>
            </a:r>
          </a:p>
          <a:p>
            <a:pPr eaLnBrk="1" hangingPunct="1">
              <a:lnSpc>
                <a:spcPct val="90000"/>
              </a:lnSpc>
              <a:buFontTx/>
              <a:buNone/>
              <a:defRPr/>
            </a:pPr>
            <a:endParaRPr lang="en-US" sz="2200" smtClean="0"/>
          </a:p>
        </p:txBody>
      </p:sp>
      <p:graphicFrame>
        <p:nvGraphicFramePr>
          <p:cNvPr id="58371" name="Object 4"/>
          <p:cNvGraphicFramePr>
            <a:graphicFrameLocks noChangeAspect="1"/>
          </p:cNvGraphicFramePr>
          <p:nvPr>
            <p:ph sz="half" idx="1"/>
          </p:nvPr>
        </p:nvGraphicFramePr>
        <p:xfrm>
          <a:off x="228600" y="1600200"/>
          <a:ext cx="4876800" cy="4518025"/>
        </p:xfrm>
        <a:graphic>
          <a:graphicData uri="http://schemas.openxmlformats.org/presentationml/2006/ole">
            <mc:AlternateContent xmlns:mc="http://schemas.openxmlformats.org/markup-compatibility/2006">
              <mc:Choice xmlns:v="urn:schemas-microsoft-com:vml" Requires="v">
                <p:oleObj spid="_x0000_s17412" name="Bitmap Image" r:id="rId3" imgW="3238952" imgH="3000000" progId="Paint.Picture">
                  <p:embed/>
                </p:oleObj>
              </mc:Choice>
              <mc:Fallback>
                <p:oleObj name="Bitmap Image" r:id="rId3" imgW="3238952" imgH="3000000" progId="Paint.Picture">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00" y="1600200"/>
                        <a:ext cx="4876800" cy="4518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spTree>
    <p:extLst>
      <p:ext uri="{BB962C8B-B14F-4D97-AF65-F5344CB8AC3E}">
        <p14:creationId xmlns:p14="http://schemas.microsoft.com/office/powerpoint/2010/main" val="159508946"/>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22" name="Rectangle 2"/>
          <p:cNvSpPr>
            <a:spLocks noGrp="1" noChangeArrowheads="1"/>
          </p:cNvSpPr>
          <p:nvPr>
            <p:ph type="title"/>
          </p:nvPr>
        </p:nvSpPr>
        <p:spPr>
          <a:xfrm>
            <a:off x="457200" y="457200"/>
            <a:ext cx="8162925" cy="762000"/>
          </a:xfrm>
        </p:spPr>
        <p:txBody>
          <a:bodyPr/>
          <a:lstStyle/>
          <a:p>
            <a:pPr eaLnBrk="1" hangingPunct="1">
              <a:defRPr/>
            </a:pPr>
            <a:r>
              <a:rPr lang="en-US" smtClean="0"/>
              <a:t>Quaternary structure</a:t>
            </a:r>
          </a:p>
        </p:txBody>
      </p:sp>
      <p:sp>
        <p:nvSpPr>
          <p:cNvPr id="440323" name="Rectangle 3"/>
          <p:cNvSpPr>
            <a:spLocks noGrp="1" noChangeArrowheads="1"/>
          </p:cNvSpPr>
          <p:nvPr>
            <p:ph type="body" sz="half" idx="2"/>
          </p:nvPr>
        </p:nvSpPr>
        <p:spPr>
          <a:xfrm>
            <a:off x="4114800" y="1752600"/>
            <a:ext cx="4826000" cy="4530725"/>
          </a:xfrm>
        </p:spPr>
        <p:txBody>
          <a:bodyPr/>
          <a:lstStyle/>
          <a:p>
            <a:pPr eaLnBrk="1" hangingPunct="1">
              <a:defRPr/>
            </a:pPr>
            <a:r>
              <a:rPr lang="en-US" sz="2600" smtClean="0"/>
              <a:t>Assembly of homo or heteromeric protein chains.</a:t>
            </a:r>
          </a:p>
          <a:p>
            <a:pPr eaLnBrk="1" hangingPunct="1">
              <a:defRPr/>
            </a:pPr>
            <a:endParaRPr lang="en-US" sz="2600" smtClean="0"/>
          </a:p>
          <a:p>
            <a:pPr eaLnBrk="1" hangingPunct="1">
              <a:defRPr/>
            </a:pPr>
            <a:r>
              <a:rPr lang="en-US" sz="2600" smtClean="0"/>
              <a:t>Usually the functional unit of a protein, especially for enzymes</a:t>
            </a:r>
          </a:p>
          <a:p>
            <a:pPr eaLnBrk="1" hangingPunct="1">
              <a:defRPr/>
            </a:pPr>
            <a:endParaRPr lang="en-US" sz="2600" smtClean="0"/>
          </a:p>
        </p:txBody>
      </p:sp>
      <p:graphicFrame>
        <p:nvGraphicFramePr>
          <p:cNvPr id="59395" name="Object 4"/>
          <p:cNvGraphicFramePr>
            <a:graphicFrameLocks noChangeAspect="1"/>
          </p:cNvGraphicFramePr>
          <p:nvPr>
            <p:ph sz="half" idx="1"/>
          </p:nvPr>
        </p:nvGraphicFramePr>
        <p:xfrm>
          <a:off x="381000" y="1219200"/>
          <a:ext cx="3894138" cy="5410200"/>
        </p:xfrm>
        <a:graphic>
          <a:graphicData uri="http://schemas.openxmlformats.org/presentationml/2006/ole">
            <mc:AlternateContent xmlns:mc="http://schemas.openxmlformats.org/markup-compatibility/2006">
              <mc:Choice xmlns:v="urn:schemas-microsoft-com:vml" Requires="v">
                <p:oleObj spid="_x0000_s18436" name="Bitmap Image" r:id="rId3" imgW="2591162" imgH="3600000" progId="Paint.Picture">
                  <p:embed/>
                </p:oleObj>
              </mc:Choice>
              <mc:Fallback>
                <p:oleObj name="Bitmap Image" r:id="rId3" imgW="2591162" imgH="3600000" progId="Paint.Picture">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0" y="1219200"/>
                        <a:ext cx="3894138" cy="541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spTree>
    <p:extLst>
      <p:ext uri="{BB962C8B-B14F-4D97-AF65-F5344CB8AC3E}">
        <p14:creationId xmlns:p14="http://schemas.microsoft.com/office/powerpoint/2010/main" val="3265647141"/>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41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3213" y="1233488"/>
            <a:ext cx="8535987" cy="438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36697416"/>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4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3213" y="1831975"/>
            <a:ext cx="8535987" cy="319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69747896"/>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46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0775" y="379413"/>
            <a:ext cx="6902450" cy="6097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5864073"/>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4-07-28 at 6.20.39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82208" y="1289758"/>
            <a:ext cx="4293379" cy="3200400"/>
          </a:xfrm>
          <a:prstGeom prst="rect">
            <a:avLst/>
          </a:prstGeom>
        </p:spPr>
      </p:pic>
      <p:sp>
        <p:nvSpPr>
          <p:cNvPr id="2" name="Title 1"/>
          <p:cNvSpPr>
            <a:spLocks noGrp="1"/>
          </p:cNvSpPr>
          <p:nvPr>
            <p:ph type="title"/>
          </p:nvPr>
        </p:nvSpPr>
        <p:spPr/>
        <p:txBody>
          <a:bodyPr/>
          <a:lstStyle/>
          <a:p>
            <a:r>
              <a:rPr lang="en-US" dirty="0" smtClean="0"/>
              <a:t>Protein Structure</a:t>
            </a:r>
            <a:r>
              <a:rPr lang="en-US" dirty="0" smtClean="0"/>
              <a:t>-Function</a:t>
            </a:r>
            <a:r>
              <a:rPr lang="en-US" dirty="0" smtClean="0"/>
              <a:t>: </a:t>
            </a:r>
            <a:br>
              <a:rPr lang="en-US" dirty="0" smtClean="0"/>
            </a:br>
            <a:r>
              <a:rPr lang="en-US" sz="2400" b="0" dirty="0" smtClean="0"/>
              <a:t>Vocabulary </a:t>
            </a:r>
            <a:r>
              <a:rPr lang="en-US" sz="2400" b="0" dirty="0" smtClean="0"/>
              <a:t>check</a:t>
            </a:r>
            <a:endParaRPr lang="en-US" sz="2400" b="0" dirty="0"/>
          </a:p>
        </p:txBody>
      </p:sp>
      <p:sp>
        <p:nvSpPr>
          <p:cNvPr id="3" name="Content Placeholder 2"/>
          <p:cNvSpPr>
            <a:spLocks noGrp="1"/>
          </p:cNvSpPr>
          <p:nvPr>
            <p:ph idx="1"/>
          </p:nvPr>
        </p:nvSpPr>
        <p:spPr/>
        <p:txBody>
          <a:bodyPr>
            <a:normAutofit fontScale="92500" lnSpcReduction="10000"/>
          </a:bodyPr>
          <a:lstStyle/>
          <a:p>
            <a:r>
              <a:rPr lang="en-US" smtClean="0"/>
              <a:t>Protein structure:</a:t>
            </a:r>
          </a:p>
          <a:p>
            <a:pPr lvl="1"/>
            <a:r>
              <a:rPr lang="en-US" smtClean="0"/>
              <a:t>Chain</a:t>
            </a:r>
          </a:p>
          <a:p>
            <a:pPr lvl="1"/>
            <a:r>
              <a:rPr lang="en-US" smtClean="0"/>
              <a:t>Motif</a:t>
            </a:r>
          </a:p>
          <a:p>
            <a:pPr lvl="1"/>
            <a:r>
              <a:rPr lang="en-US" smtClean="0"/>
              <a:t>Domain</a:t>
            </a:r>
          </a:p>
          <a:p>
            <a:pPr lvl="1"/>
            <a:r>
              <a:rPr lang="en-US" smtClean="0"/>
              <a:t>Oligomer – dimer, trimer etc.</a:t>
            </a:r>
          </a:p>
          <a:p>
            <a:r>
              <a:rPr lang="en-US" smtClean="0"/>
              <a:t>Protein function:</a:t>
            </a:r>
          </a:p>
          <a:p>
            <a:pPr lvl="1"/>
            <a:r>
              <a:rPr lang="en-US" smtClean="0"/>
              <a:t>Binding </a:t>
            </a:r>
          </a:p>
          <a:p>
            <a:pPr lvl="1"/>
            <a:r>
              <a:rPr lang="en-US" smtClean="0"/>
              <a:t>Catalysis</a:t>
            </a:r>
          </a:p>
          <a:p>
            <a:pPr lvl="1"/>
            <a:r>
              <a:rPr lang="en-US" smtClean="0"/>
              <a:t>Regulation (switch on and off)</a:t>
            </a:r>
          </a:p>
          <a:p>
            <a:pPr lvl="1"/>
            <a:r>
              <a:rPr lang="en-US" smtClean="0"/>
              <a:t>Structural support/stability</a:t>
            </a:r>
            <a:endParaRPr lang="en-US" dirty="0"/>
          </a:p>
        </p:txBody>
      </p:sp>
      <p:pic>
        <p:nvPicPr>
          <p:cNvPr id="6" name="Picture 5" descr="Screen Shot 2014-07-28 at 6.24.57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5380" y="4312355"/>
            <a:ext cx="2202203" cy="2286000"/>
          </a:xfrm>
          <a:prstGeom prst="rect">
            <a:avLst/>
          </a:prstGeom>
          <a:effectLst/>
        </p:spPr>
      </p:pic>
    </p:spTree>
    <p:extLst>
      <p:ext uri="{BB962C8B-B14F-4D97-AF65-F5344CB8AC3E}">
        <p14:creationId xmlns:p14="http://schemas.microsoft.com/office/powerpoint/2010/main" val="543301353"/>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Indels</a:t>
            </a:r>
            <a:endParaRPr lang="en-US" dirty="0"/>
          </a:p>
        </p:txBody>
      </p:sp>
      <p:pic>
        <p:nvPicPr>
          <p:cNvPr id="4" name="Picture 3"/>
          <p:cNvPicPr>
            <a:picLocks noChangeAspect="1"/>
          </p:cNvPicPr>
          <p:nvPr/>
        </p:nvPicPr>
        <p:blipFill>
          <a:blip r:embed="rId2"/>
          <a:stretch>
            <a:fillRect/>
          </a:stretch>
        </p:blipFill>
        <p:spPr>
          <a:xfrm>
            <a:off x="0" y="2336800"/>
            <a:ext cx="9144000" cy="2182368"/>
          </a:xfrm>
          <a:prstGeom prst="rect">
            <a:avLst/>
          </a:prstGeom>
        </p:spPr>
      </p:pic>
      <p:sp>
        <p:nvSpPr>
          <p:cNvPr id="5" name="Rectangle 4"/>
          <p:cNvSpPr/>
          <p:nvPr/>
        </p:nvSpPr>
        <p:spPr>
          <a:xfrm>
            <a:off x="1728964" y="4579583"/>
            <a:ext cx="5538804" cy="1015663"/>
          </a:xfrm>
          <a:prstGeom prst="rect">
            <a:avLst/>
          </a:prstGeom>
        </p:spPr>
        <p:txBody>
          <a:bodyPr wrap="square">
            <a:spAutoFit/>
          </a:bodyPr>
          <a:lstStyle/>
          <a:p>
            <a:r>
              <a:rPr lang="en-US" sz="2000" dirty="0" err="1" smtClean="0"/>
              <a:t>Indels</a:t>
            </a:r>
            <a:r>
              <a:rPr lang="en-US" sz="2000" dirty="0" smtClean="0"/>
              <a:t> affect a string of base-pairs.</a:t>
            </a:r>
          </a:p>
          <a:p>
            <a:r>
              <a:rPr lang="en-US" sz="2000" dirty="0" smtClean="0"/>
              <a:t>GTA has been inserted</a:t>
            </a:r>
          </a:p>
          <a:p>
            <a:r>
              <a:rPr lang="en-US" sz="2000" dirty="0" smtClean="0"/>
              <a:t>CA</a:t>
            </a:r>
            <a:r>
              <a:rPr lang="en-US" sz="2000" dirty="0"/>
              <a:t> </a:t>
            </a:r>
            <a:r>
              <a:rPr lang="en-US" sz="2000" dirty="0" smtClean="0"/>
              <a:t>has been deleted</a:t>
            </a:r>
            <a:endParaRPr lang="en-US" sz="2000" dirty="0"/>
          </a:p>
        </p:txBody>
      </p:sp>
    </p:spTree>
    <p:extLst>
      <p:ext uri="{BB962C8B-B14F-4D97-AF65-F5344CB8AC3E}">
        <p14:creationId xmlns:p14="http://schemas.microsoft.com/office/powerpoint/2010/main" val="38310230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5682" name="Rectangle 2"/>
          <p:cNvSpPr>
            <a:spLocks noGrp="1" noChangeArrowheads="1"/>
          </p:cNvSpPr>
          <p:nvPr>
            <p:ph type="title"/>
          </p:nvPr>
        </p:nvSpPr>
        <p:spPr/>
        <p:txBody>
          <a:bodyPr/>
          <a:lstStyle/>
          <a:p>
            <a:pPr eaLnBrk="1" hangingPunct="1">
              <a:defRPr/>
            </a:pPr>
            <a:r>
              <a:rPr lang="en-US" smtClean="0"/>
              <a:t>Motifs</a:t>
            </a:r>
          </a:p>
        </p:txBody>
      </p:sp>
      <p:sp>
        <p:nvSpPr>
          <p:cNvPr id="455683" name="Text Box 3"/>
          <p:cNvSpPr txBox="1">
            <a:spLocks noChangeArrowheads="1"/>
          </p:cNvSpPr>
          <p:nvPr/>
        </p:nvSpPr>
        <p:spPr bwMode="auto">
          <a:xfrm>
            <a:off x="288925" y="4403725"/>
            <a:ext cx="23510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defRPr/>
            </a:pPr>
            <a:r>
              <a:rPr lang="en-US" sz="2400" b="0">
                <a:latin typeface="Times" charset="0"/>
                <a:cs typeface="Arial" charset="0"/>
              </a:rPr>
              <a:t>Four helix bundle</a:t>
            </a:r>
          </a:p>
        </p:txBody>
      </p:sp>
      <p:sp>
        <p:nvSpPr>
          <p:cNvPr id="455684" name="Text Box 4"/>
          <p:cNvSpPr txBox="1">
            <a:spLocks noChangeArrowheads="1"/>
          </p:cNvSpPr>
          <p:nvPr/>
        </p:nvSpPr>
        <p:spPr bwMode="auto">
          <a:xfrm>
            <a:off x="3727450" y="3886200"/>
            <a:ext cx="2216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defRPr/>
            </a:pPr>
            <a:r>
              <a:rPr lang="en-US" sz="2400" b="0">
                <a:latin typeface="Times" charset="0"/>
                <a:cs typeface="Arial" charset="0"/>
              </a:rPr>
              <a:t>Helix-loop-helix</a:t>
            </a:r>
          </a:p>
        </p:txBody>
      </p:sp>
      <p:sp>
        <p:nvSpPr>
          <p:cNvPr id="455685" name="Text Box 5"/>
          <p:cNvSpPr txBox="1">
            <a:spLocks noChangeArrowheads="1"/>
          </p:cNvSpPr>
          <p:nvPr/>
        </p:nvSpPr>
        <p:spPr bwMode="auto">
          <a:xfrm>
            <a:off x="6473825" y="6096000"/>
            <a:ext cx="1530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defRPr/>
            </a:pPr>
            <a:r>
              <a:rPr lang="en-US" sz="2400" b="0">
                <a:latin typeface="Times" charset="0"/>
                <a:cs typeface="Arial" charset="0"/>
              </a:rPr>
              <a:t>Coiled coil</a:t>
            </a:r>
          </a:p>
        </p:txBody>
      </p:sp>
      <p:pic>
        <p:nvPicPr>
          <p:cNvPr id="66565" name="Picture 6"/>
          <p:cNvPicPr>
            <a:picLocks noChangeAspect="1" noChangeArrowheads="1"/>
          </p:cNvPicPr>
          <p:nvPr/>
        </p:nvPicPr>
        <p:blipFill>
          <a:blip r:embed="rId2">
            <a:extLst>
              <a:ext uri="{28A0092B-C50C-407E-A947-70E740481C1C}">
                <a14:useLocalDpi xmlns:a14="http://schemas.microsoft.com/office/drawing/2010/main" val="0"/>
              </a:ext>
            </a:extLst>
          </a:blip>
          <a:srcRect t="29604" b="27904"/>
          <a:stretch>
            <a:fillRect/>
          </a:stretch>
        </p:blipFill>
        <p:spPr bwMode="auto">
          <a:xfrm>
            <a:off x="0" y="2819400"/>
            <a:ext cx="3429000" cy="1457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66"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19800" y="3276600"/>
            <a:ext cx="2447925" cy="289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67"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33800" y="1828800"/>
            <a:ext cx="2155825"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85805531"/>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1347" name="Rectangle 3"/>
          <p:cNvSpPr>
            <a:spLocks noGrp="1" noChangeArrowheads="1"/>
          </p:cNvSpPr>
          <p:nvPr>
            <p:ph type="body" idx="1"/>
          </p:nvPr>
        </p:nvSpPr>
        <p:spPr/>
        <p:txBody>
          <a:bodyPr/>
          <a:lstStyle/>
          <a:p>
            <a:pPr eaLnBrk="1" hangingPunct="1">
              <a:buFontTx/>
              <a:buNone/>
              <a:defRPr/>
            </a:pPr>
            <a:endParaRPr lang="en-US" dirty="0" smtClean="0"/>
          </a:p>
          <a:p>
            <a:pPr marL="0" indent="0" algn="ctr" eaLnBrk="1" hangingPunct="1">
              <a:buNone/>
              <a:defRPr/>
            </a:pPr>
            <a:r>
              <a:rPr lang="ja-JP" altLang="en-US" dirty="0" smtClean="0">
                <a:latin typeface="Arial"/>
              </a:rPr>
              <a:t>“</a:t>
            </a:r>
            <a:r>
              <a:rPr lang="en-US" dirty="0" smtClean="0"/>
              <a:t>structure</a:t>
            </a:r>
            <a:r>
              <a:rPr lang="ja-JP" altLang="en-US" dirty="0" smtClean="0">
                <a:latin typeface="Arial"/>
              </a:rPr>
              <a:t>”</a:t>
            </a:r>
            <a:r>
              <a:rPr lang="en-US" dirty="0" smtClean="0"/>
              <a:t> usually refers to </a:t>
            </a:r>
            <a:endParaRPr lang="en-US" dirty="0" smtClean="0"/>
          </a:p>
          <a:p>
            <a:pPr marL="0" indent="0" algn="ctr" eaLnBrk="1" hangingPunct="1">
              <a:buNone/>
              <a:defRPr/>
            </a:pPr>
            <a:r>
              <a:rPr lang="en-US" dirty="0" smtClean="0"/>
              <a:t>3</a:t>
            </a:r>
            <a:r>
              <a:rPr lang="en-US" dirty="0" smtClean="0"/>
              <a:t>-D structure of protein.</a:t>
            </a:r>
          </a:p>
        </p:txBody>
      </p:sp>
    </p:spTree>
    <p:extLst>
      <p:ext uri="{BB962C8B-B14F-4D97-AF65-F5344CB8AC3E}">
        <p14:creationId xmlns:p14="http://schemas.microsoft.com/office/powerpoint/2010/main" val="224897204"/>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0130" name="Rectangle 2"/>
          <p:cNvSpPr>
            <a:spLocks noGrp="1" noChangeArrowheads="1"/>
          </p:cNvSpPr>
          <p:nvPr>
            <p:ph type="title"/>
          </p:nvPr>
        </p:nvSpPr>
        <p:spPr>
          <a:xfrm>
            <a:off x="457200" y="457200"/>
            <a:ext cx="7696200" cy="1143000"/>
          </a:xfrm>
        </p:spPr>
        <p:txBody>
          <a:bodyPr>
            <a:normAutofit fontScale="90000"/>
          </a:bodyPr>
          <a:lstStyle/>
          <a:p>
            <a:pPr>
              <a:defRPr/>
            </a:pPr>
            <a:r>
              <a:rPr kumimoji="1" lang="en-US" dirty="0">
                <a:solidFill>
                  <a:schemeClr val="tx2"/>
                </a:solidFill>
                <a:latin typeface="Book Antiqua" charset="0"/>
              </a:rPr>
              <a:t>Structure is better conserved than </a:t>
            </a:r>
            <a:r>
              <a:rPr kumimoji="1" lang="en-US" dirty="0" smtClean="0">
                <a:solidFill>
                  <a:schemeClr val="tx2"/>
                </a:solidFill>
                <a:latin typeface="Book Antiqua" charset="0"/>
              </a:rPr>
              <a:t>sequence</a:t>
            </a:r>
            <a:endParaRPr lang="en-US" dirty="0" smtClean="0"/>
          </a:p>
        </p:txBody>
      </p:sp>
      <p:sp>
        <p:nvSpPr>
          <p:cNvPr id="100354" name="Rectangle 3"/>
          <p:cNvSpPr>
            <a:spLocks noChangeArrowheads="1"/>
          </p:cNvSpPr>
          <p:nvPr/>
        </p:nvSpPr>
        <p:spPr bwMode="auto">
          <a:xfrm>
            <a:off x="762000" y="1828800"/>
            <a:ext cx="8077200" cy="457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marL="342900" indent="-342900" eaLnBrk="0" hangingPunct="0">
              <a:lnSpc>
                <a:spcPct val="60000"/>
              </a:lnSpc>
              <a:spcBef>
                <a:spcPct val="10000"/>
              </a:spcBef>
              <a:spcAft>
                <a:spcPct val="20000"/>
              </a:spcAft>
              <a:buClr>
                <a:schemeClr val="accent1"/>
              </a:buClr>
              <a:buSzPct val="75000"/>
              <a:buFont typeface="Monotype Sorts" charset="0"/>
              <a:buNone/>
            </a:pPr>
            <a:endParaRPr kumimoji="1" lang="en-US" sz="2800" b="0" dirty="0"/>
          </a:p>
          <a:p>
            <a:pPr marL="342900" indent="-342900" eaLnBrk="0" hangingPunct="0">
              <a:lnSpc>
                <a:spcPct val="60000"/>
              </a:lnSpc>
              <a:spcBef>
                <a:spcPct val="10000"/>
              </a:spcBef>
              <a:spcAft>
                <a:spcPct val="20000"/>
              </a:spcAft>
              <a:buClr>
                <a:schemeClr val="accent1"/>
              </a:buClr>
              <a:buSzPct val="75000"/>
              <a:buFont typeface="Monotype Sorts" charset="0"/>
              <a:buNone/>
            </a:pPr>
            <a:r>
              <a:rPr kumimoji="1" lang="en-US" sz="2800" b="0" dirty="0"/>
              <a:t>Structure can adopt a </a:t>
            </a:r>
          </a:p>
          <a:p>
            <a:pPr marL="342900" indent="-342900" eaLnBrk="0" hangingPunct="0">
              <a:lnSpc>
                <a:spcPct val="60000"/>
              </a:lnSpc>
              <a:spcBef>
                <a:spcPct val="10000"/>
              </a:spcBef>
              <a:spcAft>
                <a:spcPct val="20000"/>
              </a:spcAft>
              <a:buClr>
                <a:schemeClr val="accent1"/>
              </a:buClr>
              <a:buSzPct val="75000"/>
              <a:buFont typeface="Monotype Sorts" charset="0"/>
              <a:buNone/>
            </a:pPr>
            <a:r>
              <a:rPr kumimoji="1" lang="en-US" sz="2800" b="0" dirty="0"/>
              <a:t>wide range of mutations.</a:t>
            </a:r>
          </a:p>
          <a:p>
            <a:pPr marL="342900" indent="-342900" eaLnBrk="0" hangingPunct="0">
              <a:lnSpc>
                <a:spcPct val="60000"/>
              </a:lnSpc>
              <a:spcBef>
                <a:spcPct val="10000"/>
              </a:spcBef>
              <a:spcAft>
                <a:spcPct val="20000"/>
              </a:spcAft>
              <a:buClr>
                <a:schemeClr val="accent1"/>
              </a:buClr>
              <a:buSzPct val="75000"/>
              <a:buFont typeface="Monotype Sorts" charset="0"/>
              <a:buNone/>
            </a:pPr>
            <a:endParaRPr kumimoji="1" lang="en-US" sz="2800" b="0" dirty="0"/>
          </a:p>
          <a:p>
            <a:pPr marL="342900" indent="-342900" eaLnBrk="0" hangingPunct="0">
              <a:lnSpc>
                <a:spcPct val="60000"/>
              </a:lnSpc>
              <a:spcBef>
                <a:spcPct val="10000"/>
              </a:spcBef>
              <a:spcAft>
                <a:spcPct val="20000"/>
              </a:spcAft>
              <a:buClr>
                <a:schemeClr val="accent1"/>
              </a:buClr>
              <a:buSzPct val="75000"/>
              <a:buFont typeface="Monotype Sorts" charset="0"/>
              <a:buNone/>
            </a:pPr>
            <a:r>
              <a:rPr kumimoji="1" lang="en-US" sz="2800" b="0" dirty="0"/>
              <a:t>Physical forces favor</a:t>
            </a:r>
          </a:p>
          <a:p>
            <a:pPr marL="342900" indent="-342900" eaLnBrk="0" hangingPunct="0">
              <a:lnSpc>
                <a:spcPct val="60000"/>
              </a:lnSpc>
              <a:spcBef>
                <a:spcPct val="10000"/>
              </a:spcBef>
              <a:spcAft>
                <a:spcPct val="20000"/>
              </a:spcAft>
              <a:buClr>
                <a:schemeClr val="accent1"/>
              </a:buClr>
              <a:buSzPct val="75000"/>
              <a:buFont typeface="Monotype Sorts" charset="0"/>
              <a:buNone/>
            </a:pPr>
            <a:r>
              <a:rPr kumimoji="1" lang="en-US" sz="2800" b="0" dirty="0"/>
              <a:t>certain structures.</a:t>
            </a:r>
          </a:p>
          <a:p>
            <a:pPr marL="342900" indent="-342900" eaLnBrk="0" hangingPunct="0">
              <a:lnSpc>
                <a:spcPct val="60000"/>
              </a:lnSpc>
              <a:spcBef>
                <a:spcPct val="10000"/>
              </a:spcBef>
              <a:spcAft>
                <a:spcPct val="20000"/>
              </a:spcAft>
              <a:buClr>
                <a:schemeClr val="accent1"/>
              </a:buClr>
              <a:buSzPct val="75000"/>
              <a:buFont typeface="Monotype Sorts" charset="0"/>
              <a:buNone/>
            </a:pPr>
            <a:endParaRPr kumimoji="1" lang="en-US" sz="2800" b="0" dirty="0"/>
          </a:p>
          <a:p>
            <a:pPr marL="342900" indent="-342900" eaLnBrk="0" hangingPunct="0">
              <a:lnSpc>
                <a:spcPct val="60000"/>
              </a:lnSpc>
              <a:spcBef>
                <a:spcPct val="10000"/>
              </a:spcBef>
              <a:spcAft>
                <a:spcPct val="20000"/>
              </a:spcAft>
              <a:buClr>
                <a:schemeClr val="accent1"/>
              </a:buClr>
              <a:buSzPct val="75000"/>
              <a:buFont typeface="Monotype Sorts" charset="0"/>
              <a:buNone/>
            </a:pPr>
            <a:r>
              <a:rPr kumimoji="1" lang="en-US" sz="2800" b="0" dirty="0"/>
              <a:t>Number of folds is limited.</a:t>
            </a:r>
          </a:p>
          <a:p>
            <a:pPr marL="342900" indent="-342900" eaLnBrk="0" hangingPunct="0">
              <a:lnSpc>
                <a:spcPct val="60000"/>
              </a:lnSpc>
              <a:spcBef>
                <a:spcPct val="10000"/>
              </a:spcBef>
              <a:spcAft>
                <a:spcPct val="20000"/>
              </a:spcAft>
              <a:buClr>
                <a:schemeClr val="accent1"/>
              </a:buClr>
              <a:buSzPct val="75000"/>
              <a:buFont typeface="Monotype Sorts" charset="0"/>
              <a:buNone/>
            </a:pPr>
            <a:r>
              <a:rPr kumimoji="1" lang="en-US" sz="2800" b="0" dirty="0"/>
              <a:t>   Currently ~700</a:t>
            </a:r>
          </a:p>
          <a:p>
            <a:pPr marL="342900" indent="-342900" eaLnBrk="0" hangingPunct="0">
              <a:lnSpc>
                <a:spcPct val="60000"/>
              </a:lnSpc>
              <a:spcBef>
                <a:spcPct val="10000"/>
              </a:spcBef>
              <a:spcAft>
                <a:spcPct val="20000"/>
              </a:spcAft>
              <a:buClr>
                <a:schemeClr val="accent1"/>
              </a:buClr>
              <a:buSzPct val="75000"/>
              <a:buFont typeface="Monotype Sorts" charset="0"/>
              <a:buNone/>
            </a:pPr>
            <a:r>
              <a:rPr kumimoji="1" lang="en-US" sz="2800" b="0" dirty="0"/>
              <a:t>   Total: 1,000 ~10,000                   </a:t>
            </a:r>
            <a:r>
              <a:rPr kumimoji="1" lang="en-US" sz="2400" b="0" dirty="0">
                <a:latin typeface="Times New Roman" charset="0"/>
              </a:rPr>
              <a:t>TIM barrel</a:t>
            </a:r>
          </a:p>
        </p:txBody>
      </p:sp>
      <p:pic>
        <p:nvPicPr>
          <p:cNvPr id="100355" name="Picture 4" descr="sim_fol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0" y="2514600"/>
            <a:ext cx="3048000" cy="30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60240463"/>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1890" name="Rectangle 2"/>
          <p:cNvSpPr>
            <a:spLocks noGrp="1" noChangeArrowheads="1"/>
          </p:cNvSpPr>
          <p:nvPr>
            <p:ph type="title"/>
          </p:nvPr>
        </p:nvSpPr>
        <p:spPr>
          <a:xfrm>
            <a:off x="457200" y="533400"/>
            <a:ext cx="8229600" cy="469900"/>
          </a:xfrm>
        </p:spPr>
        <p:txBody>
          <a:bodyPr>
            <a:normAutofit fontScale="90000"/>
          </a:bodyPr>
          <a:lstStyle/>
          <a:p>
            <a:pPr eaLnBrk="1" hangingPunct="1">
              <a:defRPr/>
            </a:pPr>
            <a:r>
              <a:rPr lang="en-US" smtClean="0"/>
              <a:t>Structural information</a:t>
            </a:r>
          </a:p>
        </p:txBody>
      </p:sp>
      <p:sp>
        <p:nvSpPr>
          <p:cNvPr id="421891" name="Rectangle 3"/>
          <p:cNvSpPr>
            <a:spLocks noGrp="1" noChangeArrowheads="1"/>
          </p:cNvSpPr>
          <p:nvPr>
            <p:ph type="body" idx="1"/>
          </p:nvPr>
        </p:nvSpPr>
        <p:spPr/>
        <p:txBody>
          <a:bodyPr>
            <a:normAutofit/>
          </a:bodyPr>
          <a:lstStyle/>
          <a:p>
            <a:pPr eaLnBrk="1" hangingPunct="1">
              <a:defRPr/>
            </a:pPr>
            <a:r>
              <a:rPr lang="en-US" sz="2000" dirty="0" smtClean="0"/>
              <a:t>Protein Data Bank: maintained by the Research </a:t>
            </a:r>
            <a:r>
              <a:rPr lang="en-US" sz="2000" dirty="0" err="1" smtClean="0"/>
              <a:t>Collaboratory</a:t>
            </a:r>
            <a:r>
              <a:rPr lang="en-US" sz="2000" dirty="0" smtClean="0"/>
              <a:t> of Structural Bioinformatics(RCSB)</a:t>
            </a:r>
          </a:p>
          <a:p>
            <a:pPr lvl="1" eaLnBrk="1" hangingPunct="1">
              <a:defRPr/>
            </a:pPr>
            <a:r>
              <a:rPr lang="en-US" sz="2000" dirty="0" smtClean="0">
                <a:hlinkClick r:id="rId2"/>
              </a:rPr>
              <a:t>http://www.rcsb.org/pdb/</a:t>
            </a:r>
            <a:endParaRPr lang="en-US" sz="2000" dirty="0" smtClean="0"/>
          </a:p>
          <a:p>
            <a:pPr lvl="1" eaLnBrk="1" hangingPunct="1">
              <a:defRPr/>
            </a:pPr>
            <a:r>
              <a:rPr lang="en-US" sz="2000" dirty="0" smtClean="0"/>
              <a:t>As of </a:t>
            </a:r>
            <a:r>
              <a:rPr lang="en-US" sz="2000" dirty="0" smtClean="0"/>
              <a:t>Sunday Sep 30, 2018 there </a:t>
            </a:r>
            <a:r>
              <a:rPr lang="en-US" sz="2000" dirty="0" smtClean="0"/>
              <a:t>are </a:t>
            </a:r>
            <a:r>
              <a:rPr lang="en-US" sz="2000" dirty="0" smtClean="0"/>
              <a:t>144682 </a:t>
            </a:r>
            <a:r>
              <a:rPr lang="en-US" sz="2000" dirty="0" smtClean="0"/>
              <a:t>Structures</a:t>
            </a:r>
          </a:p>
          <a:p>
            <a:pPr lvl="1" eaLnBrk="1" hangingPunct="1">
              <a:defRPr/>
            </a:pPr>
            <a:r>
              <a:rPr lang="en-US" sz="2000" dirty="0" smtClean="0"/>
              <a:t>including structures of Protein/Nucleic Acid Complexes, Nucleic Acids, </a:t>
            </a:r>
            <a:r>
              <a:rPr lang="en-US" sz="2000" dirty="0" smtClean="0"/>
              <a:t>Carbohydrates</a:t>
            </a:r>
          </a:p>
          <a:p>
            <a:pPr>
              <a:defRPr/>
            </a:pPr>
            <a:r>
              <a:rPr lang="en-US" sz="2000" dirty="0">
                <a:latin typeface="Arial"/>
                <a:cs typeface="Arial"/>
              </a:rPr>
              <a:t>Each structure has a </a:t>
            </a:r>
            <a:r>
              <a:rPr lang="en-US" sz="2000" dirty="0">
                <a:solidFill>
                  <a:srgbClr val="A50021"/>
                </a:solidFill>
                <a:latin typeface="Arial"/>
                <a:cs typeface="Arial"/>
              </a:rPr>
              <a:t>PDB ID</a:t>
            </a:r>
            <a:r>
              <a:rPr lang="en-US" sz="2000" dirty="0">
                <a:latin typeface="Arial"/>
                <a:cs typeface="Arial"/>
              </a:rPr>
              <a:t>: a 4 character unique </a:t>
            </a:r>
            <a:r>
              <a:rPr lang="en-US" sz="2000" dirty="0" smtClean="0">
                <a:latin typeface="Arial"/>
                <a:cs typeface="Arial"/>
              </a:rPr>
              <a:t>identifier</a:t>
            </a:r>
            <a:endParaRPr lang="en-US" sz="2000" dirty="0" smtClean="0"/>
          </a:p>
          <a:p>
            <a:pPr eaLnBrk="1" hangingPunct="1">
              <a:defRPr/>
            </a:pPr>
            <a:r>
              <a:rPr lang="en-US" sz="2000" dirty="0" smtClean="0"/>
              <a:t>Most structures are determined by X-ray crystallography (about </a:t>
            </a:r>
            <a:r>
              <a:rPr lang="en-US" sz="2000" dirty="0" smtClean="0"/>
              <a:t>130000 </a:t>
            </a:r>
            <a:r>
              <a:rPr lang="en-US" sz="2000" dirty="0" smtClean="0"/>
              <a:t>entries). </a:t>
            </a:r>
            <a:r>
              <a:rPr lang="en-US" sz="2000" dirty="0" smtClean="0"/>
              <a:t>Some other </a:t>
            </a:r>
            <a:r>
              <a:rPr lang="en-US" sz="2000" dirty="0" smtClean="0"/>
              <a:t>methods are NMR (about </a:t>
            </a:r>
            <a:r>
              <a:rPr lang="en-US" sz="2000" dirty="0" smtClean="0"/>
              <a:t>12000 </a:t>
            </a:r>
            <a:r>
              <a:rPr lang="en-US" sz="2000" dirty="0" smtClean="0"/>
              <a:t>entries) and electron microscopy(EM) (about </a:t>
            </a:r>
            <a:r>
              <a:rPr lang="en-US" sz="2000" dirty="0" smtClean="0"/>
              <a:t>2500 entries</a:t>
            </a:r>
            <a:r>
              <a:rPr lang="en-US" sz="2000" dirty="0" smtClean="0"/>
              <a:t>). </a:t>
            </a:r>
            <a:r>
              <a:rPr lang="en-US" sz="2000" dirty="0" smtClean="0"/>
              <a:t>Theoretically predicted structures were removed from PDB a few years ago.</a:t>
            </a:r>
          </a:p>
        </p:txBody>
      </p:sp>
    </p:spTree>
    <p:extLst>
      <p:ext uri="{BB962C8B-B14F-4D97-AF65-F5344CB8AC3E}">
        <p14:creationId xmlns:p14="http://schemas.microsoft.com/office/powerpoint/2010/main" val="829581940"/>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1890" name="Rectangle 2"/>
          <p:cNvSpPr>
            <a:spLocks noGrp="1" noChangeArrowheads="1"/>
          </p:cNvSpPr>
          <p:nvPr>
            <p:ph type="title"/>
          </p:nvPr>
        </p:nvSpPr>
        <p:spPr>
          <a:xfrm>
            <a:off x="457200" y="533400"/>
            <a:ext cx="8229600" cy="469900"/>
          </a:xfrm>
        </p:spPr>
        <p:txBody>
          <a:bodyPr>
            <a:normAutofit fontScale="90000"/>
          </a:bodyPr>
          <a:lstStyle/>
          <a:p>
            <a:pPr eaLnBrk="1" hangingPunct="1">
              <a:defRPr/>
            </a:pPr>
            <a:r>
              <a:rPr lang="en-US" smtClean="0"/>
              <a:t>Structural information</a:t>
            </a:r>
          </a:p>
        </p:txBody>
      </p:sp>
      <p:pic>
        <p:nvPicPr>
          <p:cNvPr id="2" name="Picture 1" descr="Screen Shot 2018-09-30 at 18.49.5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77233"/>
            <a:ext cx="9144000" cy="4642567"/>
          </a:xfrm>
          <a:prstGeom prst="rect">
            <a:avLst/>
          </a:prstGeom>
        </p:spPr>
      </p:pic>
    </p:spTree>
    <p:extLst>
      <p:ext uri="{BB962C8B-B14F-4D97-AF65-F5344CB8AC3E}">
        <p14:creationId xmlns:p14="http://schemas.microsoft.com/office/powerpoint/2010/main" val="3545852686"/>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2370" name="Rectangle 2"/>
          <p:cNvSpPr>
            <a:spLocks noGrp="1" noChangeArrowheads="1"/>
          </p:cNvSpPr>
          <p:nvPr>
            <p:ph type="title"/>
          </p:nvPr>
        </p:nvSpPr>
        <p:spPr>
          <a:xfrm>
            <a:off x="457200" y="274638"/>
            <a:ext cx="3918762" cy="1143000"/>
          </a:xfrm>
        </p:spPr>
        <p:txBody>
          <a:bodyPr/>
          <a:lstStyle/>
          <a:p>
            <a:pPr eaLnBrk="1" hangingPunct="1">
              <a:defRPr/>
            </a:pPr>
            <a:r>
              <a:rPr lang="en-US" dirty="0" smtClean="0"/>
              <a:t>PDB Growth</a:t>
            </a:r>
          </a:p>
        </p:txBody>
      </p:sp>
      <p:sp>
        <p:nvSpPr>
          <p:cNvPr id="442375" name="Text Box 7"/>
          <p:cNvSpPr txBox="1">
            <a:spLocks noChangeArrowheads="1"/>
          </p:cNvSpPr>
          <p:nvPr/>
        </p:nvSpPr>
        <p:spPr bwMode="auto">
          <a:xfrm>
            <a:off x="2209800" y="2971800"/>
            <a:ext cx="15049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a:cs typeface="Arial" charset="0"/>
              </a:rPr>
              <a:t>Red: Total</a:t>
            </a:r>
          </a:p>
          <a:p>
            <a:pPr>
              <a:defRPr/>
            </a:pPr>
            <a:r>
              <a:rPr lang="en-US">
                <a:cs typeface="Arial" charset="0"/>
              </a:rPr>
              <a:t>Blue: Yearly</a:t>
            </a:r>
          </a:p>
        </p:txBody>
      </p:sp>
      <p:pic>
        <p:nvPicPr>
          <p:cNvPr id="32771" name="Picture 1"/>
          <p:cNvPicPr>
            <a:picLocks noChangeAspect="1"/>
          </p:cNvPicPr>
          <p:nvPr/>
        </p:nvPicPr>
        <p:blipFill>
          <a:blip r:embed="rId2">
            <a:extLst>
              <a:ext uri="{28A0092B-C50C-407E-A947-70E740481C1C}">
                <a14:useLocalDpi xmlns:a14="http://schemas.microsoft.com/office/drawing/2010/main" val="0"/>
              </a:ext>
            </a:extLst>
          </a:blip>
          <a:srcRect b="18140"/>
          <a:stretch>
            <a:fillRect/>
          </a:stretch>
        </p:blipFill>
        <p:spPr bwMode="auto">
          <a:xfrm>
            <a:off x="4724400" y="-11113"/>
            <a:ext cx="4191000" cy="6861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12798794"/>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2"/>
          <p:cNvSpPr>
            <a:spLocks noGrp="1" noChangeArrowheads="1"/>
          </p:cNvSpPr>
          <p:nvPr>
            <p:ph type="title"/>
          </p:nvPr>
        </p:nvSpPr>
        <p:spPr>
          <a:noFill/>
        </p:spPr>
        <p:txBody>
          <a:bodyPr/>
          <a:lstStyle/>
          <a:p>
            <a:pPr eaLnBrk="1" hangingPunct="1"/>
            <a:r>
              <a:rPr lang="en-US">
                <a:latin typeface="FormataBQ-Regular" charset="0"/>
              </a:rPr>
              <a:t>The Data Pipeline</a:t>
            </a:r>
          </a:p>
        </p:txBody>
      </p:sp>
      <p:sp>
        <p:nvSpPr>
          <p:cNvPr id="41986" name="Text Box 6"/>
          <p:cNvSpPr txBox="1">
            <a:spLocks noChangeArrowheads="1"/>
          </p:cNvSpPr>
          <p:nvPr/>
        </p:nvSpPr>
        <p:spPr bwMode="auto">
          <a:xfrm>
            <a:off x="523710" y="1417638"/>
            <a:ext cx="1149350" cy="63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sz="2400" b="1">
                <a:solidFill>
                  <a:schemeClr val="tx1"/>
                </a:solidFill>
                <a:latin typeface="Arial" charset="0"/>
                <a:ea typeface="ＭＳ Ｐゴシック" charset="0"/>
                <a:cs typeface="ＭＳ Ｐゴシック" charset="0"/>
              </a:defRPr>
            </a:lvl1pPr>
            <a:lvl2pPr marL="742950" indent="-285750">
              <a:defRPr sz="2400" b="1">
                <a:solidFill>
                  <a:schemeClr val="tx1"/>
                </a:solidFill>
                <a:latin typeface="Arial" charset="0"/>
                <a:ea typeface="ＭＳ Ｐゴシック" charset="0"/>
              </a:defRPr>
            </a:lvl2pPr>
            <a:lvl3pPr marL="1143000" indent="-228600">
              <a:defRPr sz="2400" b="1">
                <a:solidFill>
                  <a:schemeClr val="tx1"/>
                </a:solidFill>
                <a:latin typeface="Arial" charset="0"/>
                <a:ea typeface="ＭＳ Ｐゴシック" charset="0"/>
              </a:defRPr>
            </a:lvl3pPr>
            <a:lvl4pPr marL="1600200" indent="-228600">
              <a:defRPr sz="2400" b="1">
                <a:solidFill>
                  <a:schemeClr val="tx1"/>
                </a:solidFill>
                <a:latin typeface="Arial" charset="0"/>
                <a:ea typeface="ＭＳ Ｐゴシック" charset="0"/>
              </a:defRPr>
            </a:lvl4pPr>
            <a:lvl5pPr marL="2057400" indent="-228600">
              <a:defRPr sz="2400" b="1">
                <a:solidFill>
                  <a:schemeClr val="tx1"/>
                </a:solidFill>
                <a:latin typeface="Arial" charset="0"/>
                <a:ea typeface="ＭＳ Ｐゴシック" charset="0"/>
              </a:defRPr>
            </a:lvl5pPr>
            <a:lvl6pPr marL="2514600" indent="-228600" eaLnBrk="0" fontAlgn="base" hangingPunct="0">
              <a:spcBef>
                <a:spcPct val="0"/>
              </a:spcBef>
              <a:spcAft>
                <a:spcPct val="0"/>
              </a:spcAft>
              <a:defRPr sz="2400" b="1">
                <a:solidFill>
                  <a:schemeClr val="tx1"/>
                </a:solidFill>
                <a:latin typeface="Arial" charset="0"/>
                <a:ea typeface="ＭＳ Ｐゴシック" charset="0"/>
              </a:defRPr>
            </a:lvl6pPr>
            <a:lvl7pPr marL="2971800" indent="-228600" eaLnBrk="0" fontAlgn="base" hangingPunct="0">
              <a:spcBef>
                <a:spcPct val="0"/>
              </a:spcBef>
              <a:spcAft>
                <a:spcPct val="0"/>
              </a:spcAft>
              <a:defRPr sz="2400" b="1">
                <a:solidFill>
                  <a:schemeClr val="tx1"/>
                </a:solidFill>
                <a:latin typeface="Arial" charset="0"/>
                <a:ea typeface="ＭＳ Ｐゴシック" charset="0"/>
              </a:defRPr>
            </a:lvl7pPr>
            <a:lvl8pPr marL="3429000" indent="-228600" eaLnBrk="0" fontAlgn="base" hangingPunct="0">
              <a:spcBef>
                <a:spcPct val="0"/>
              </a:spcBef>
              <a:spcAft>
                <a:spcPct val="0"/>
              </a:spcAft>
              <a:defRPr sz="2400" b="1">
                <a:solidFill>
                  <a:schemeClr val="tx1"/>
                </a:solidFill>
                <a:latin typeface="Arial" charset="0"/>
                <a:ea typeface="ＭＳ Ｐゴシック" charset="0"/>
              </a:defRPr>
            </a:lvl8pPr>
            <a:lvl9pPr marL="3886200" indent="-228600" eaLnBrk="0" fontAlgn="base" hangingPunct="0">
              <a:spcBef>
                <a:spcPct val="0"/>
              </a:spcBef>
              <a:spcAft>
                <a:spcPct val="0"/>
              </a:spcAft>
              <a:defRPr sz="2400" b="1">
                <a:solidFill>
                  <a:schemeClr val="tx1"/>
                </a:solidFill>
                <a:latin typeface="Arial" charset="0"/>
                <a:ea typeface="ＭＳ Ｐゴシック" charset="0"/>
              </a:defRPr>
            </a:lvl9pPr>
          </a:lstStyle>
          <a:p>
            <a:pPr algn="ctr" eaLnBrk="1" hangingPunct="1"/>
            <a:r>
              <a:rPr lang="en-US" sz="1200">
                <a:solidFill>
                  <a:schemeClr val="tx2"/>
                </a:solidFill>
                <a:ea typeface="Osaka" charset="0"/>
                <a:cs typeface="Osaka" charset="0"/>
              </a:rPr>
              <a:t>Genomic</a:t>
            </a:r>
          </a:p>
          <a:p>
            <a:pPr algn="ctr" eaLnBrk="1" hangingPunct="1"/>
            <a:r>
              <a:rPr lang="en-US" sz="1200">
                <a:solidFill>
                  <a:schemeClr val="tx2"/>
                </a:solidFill>
                <a:ea typeface="Osaka" charset="0"/>
                <a:cs typeface="Osaka" charset="0"/>
              </a:rPr>
              <a:t>Based Target </a:t>
            </a:r>
          </a:p>
          <a:p>
            <a:pPr algn="ctr" eaLnBrk="1" hangingPunct="1"/>
            <a:r>
              <a:rPr lang="en-US" sz="1200">
                <a:solidFill>
                  <a:schemeClr val="tx2"/>
                </a:solidFill>
                <a:ea typeface="Osaka" charset="0"/>
                <a:cs typeface="Osaka" charset="0"/>
              </a:rPr>
              <a:t>Selection</a:t>
            </a:r>
            <a:endParaRPr lang="en-US" sz="1200" b="0">
              <a:solidFill>
                <a:schemeClr val="tx2"/>
              </a:solidFill>
              <a:ea typeface="Osaka" charset="0"/>
              <a:cs typeface="Osaka" charset="0"/>
            </a:endParaRPr>
          </a:p>
        </p:txBody>
      </p:sp>
      <p:sp>
        <p:nvSpPr>
          <p:cNvPr id="41987" name="Text Box 7"/>
          <p:cNvSpPr txBox="1">
            <a:spLocks noChangeArrowheads="1"/>
          </p:cNvSpPr>
          <p:nvPr/>
        </p:nvSpPr>
        <p:spPr bwMode="auto">
          <a:xfrm>
            <a:off x="2111210" y="2214563"/>
            <a:ext cx="18415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type="none" w="sm" len="sm"/>
                <a:tailEnd type="none" w="sm" len="sm"/>
              </a14:hiddenLine>
            </a:ext>
          </a:extLst>
        </p:spPr>
        <p:txBody>
          <a:bodyPr>
            <a:spAutoFit/>
          </a:bodyPr>
          <a:lstStyle>
            <a:lvl1pPr>
              <a:defRPr sz="2400" b="1">
                <a:solidFill>
                  <a:schemeClr val="tx1"/>
                </a:solidFill>
                <a:latin typeface="Arial" charset="0"/>
                <a:ea typeface="ＭＳ Ｐゴシック" charset="0"/>
                <a:cs typeface="ＭＳ Ｐゴシック" charset="0"/>
              </a:defRPr>
            </a:lvl1pPr>
            <a:lvl2pPr marL="742950" indent="-285750">
              <a:defRPr sz="2400" b="1">
                <a:solidFill>
                  <a:schemeClr val="tx1"/>
                </a:solidFill>
                <a:latin typeface="Arial" charset="0"/>
                <a:ea typeface="ＭＳ Ｐゴシック" charset="0"/>
              </a:defRPr>
            </a:lvl2pPr>
            <a:lvl3pPr marL="1143000" indent="-228600">
              <a:defRPr sz="2400" b="1">
                <a:solidFill>
                  <a:schemeClr val="tx1"/>
                </a:solidFill>
                <a:latin typeface="Arial" charset="0"/>
                <a:ea typeface="ＭＳ Ｐゴシック" charset="0"/>
              </a:defRPr>
            </a:lvl3pPr>
            <a:lvl4pPr marL="1600200" indent="-228600">
              <a:defRPr sz="2400" b="1">
                <a:solidFill>
                  <a:schemeClr val="tx1"/>
                </a:solidFill>
                <a:latin typeface="Arial" charset="0"/>
                <a:ea typeface="ＭＳ Ｐゴシック" charset="0"/>
              </a:defRPr>
            </a:lvl4pPr>
            <a:lvl5pPr marL="2057400" indent="-228600">
              <a:defRPr sz="2400" b="1">
                <a:solidFill>
                  <a:schemeClr val="tx1"/>
                </a:solidFill>
                <a:latin typeface="Arial" charset="0"/>
                <a:ea typeface="ＭＳ Ｐゴシック" charset="0"/>
              </a:defRPr>
            </a:lvl5pPr>
            <a:lvl6pPr marL="2514600" indent="-228600" eaLnBrk="0" fontAlgn="base" hangingPunct="0">
              <a:spcBef>
                <a:spcPct val="0"/>
              </a:spcBef>
              <a:spcAft>
                <a:spcPct val="0"/>
              </a:spcAft>
              <a:defRPr sz="2400" b="1">
                <a:solidFill>
                  <a:schemeClr val="tx1"/>
                </a:solidFill>
                <a:latin typeface="Arial" charset="0"/>
                <a:ea typeface="ＭＳ Ｐゴシック" charset="0"/>
              </a:defRPr>
            </a:lvl6pPr>
            <a:lvl7pPr marL="2971800" indent="-228600" eaLnBrk="0" fontAlgn="base" hangingPunct="0">
              <a:spcBef>
                <a:spcPct val="0"/>
              </a:spcBef>
              <a:spcAft>
                <a:spcPct val="0"/>
              </a:spcAft>
              <a:defRPr sz="2400" b="1">
                <a:solidFill>
                  <a:schemeClr val="tx1"/>
                </a:solidFill>
                <a:latin typeface="Arial" charset="0"/>
                <a:ea typeface="ＭＳ Ｐゴシック" charset="0"/>
              </a:defRPr>
            </a:lvl7pPr>
            <a:lvl8pPr marL="3429000" indent="-228600" eaLnBrk="0" fontAlgn="base" hangingPunct="0">
              <a:spcBef>
                <a:spcPct val="0"/>
              </a:spcBef>
              <a:spcAft>
                <a:spcPct val="0"/>
              </a:spcAft>
              <a:defRPr sz="2400" b="1">
                <a:solidFill>
                  <a:schemeClr val="tx1"/>
                </a:solidFill>
                <a:latin typeface="Arial" charset="0"/>
                <a:ea typeface="ＭＳ Ｐゴシック" charset="0"/>
              </a:defRPr>
            </a:lvl8pPr>
            <a:lvl9pPr marL="3886200" indent="-228600" eaLnBrk="0" fontAlgn="base" hangingPunct="0">
              <a:spcBef>
                <a:spcPct val="0"/>
              </a:spcBef>
              <a:spcAft>
                <a:spcPct val="0"/>
              </a:spcAft>
              <a:defRPr sz="2400" b="1">
                <a:solidFill>
                  <a:schemeClr val="tx1"/>
                </a:solidFill>
                <a:latin typeface="Arial" charset="0"/>
                <a:ea typeface="ＭＳ Ｐゴシック" charset="0"/>
              </a:defRPr>
            </a:lvl9pPr>
          </a:lstStyle>
          <a:p>
            <a:pPr algn="ctr" eaLnBrk="1" hangingPunct="1"/>
            <a:endParaRPr lang="en-US" sz="1200" b="0">
              <a:ea typeface="Osaka" charset="0"/>
              <a:cs typeface="Osaka" charset="0"/>
            </a:endParaRPr>
          </a:p>
        </p:txBody>
      </p:sp>
      <p:sp>
        <p:nvSpPr>
          <p:cNvPr id="41988" name="Text Box 8"/>
          <p:cNvSpPr txBox="1">
            <a:spLocks noChangeArrowheads="1"/>
          </p:cNvSpPr>
          <p:nvPr/>
        </p:nvSpPr>
        <p:spPr bwMode="auto">
          <a:xfrm>
            <a:off x="4095585" y="1587500"/>
            <a:ext cx="10001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sz="2400" b="1">
                <a:solidFill>
                  <a:schemeClr val="tx1"/>
                </a:solidFill>
                <a:latin typeface="Arial" charset="0"/>
                <a:ea typeface="ＭＳ Ｐゴシック" charset="0"/>
                <a:cs typeface="ＭＳ Ｐゴシック" charset="0"/>
              </a:defRPr>
            </a:lvl1pPr>
            <a:lvl2pPr marL="742950" indent="-285750">
              <a:defRPr sz="2400" b="1">
                <a:solidFill>
                  <a:schemeClr val="tx1"/>
                </a:solidFill>
                <a:latin typeface="Arial" charset="0"/>
                <a:ea typeface="ＭＳ Ｐゴシック" charset="0"/>
              </a:defRPr>
            </a:lvl2pPr>
            <a:lvl3pPr marL="1143000" indent="-228600">
              <a:defRPr sz="2400" b="1">
                <a:solidFill>
                  <a:schemeClr val="tx1"/>
                </a:solidFill>
                <a:latin typeface="Arial" charset="0"/>
                <a:ea typeface="ＭＳ Ｐゴシック" charset="0"/>
              </a:defRPr>
            </a:lvl3pPr>
            <a:lvl4pPr marL="1600200" indent="-228600">
              <a:defRPr sz="2400" b="1">
                <a:solidFill>
                  <a:schemeClr val="tx1"/>
                </a:solidFill>
                <a:latin typeface="Arial" charset="0"/>
                <a:ea typeface="ＭＳ Ｐゴシック" charset="0"/>
              </a:defRPr>
            </a:lvl4pPr>
            <a:lvl5pPr marL="2057400" indent="-228600">
              <a:defRPr sz="2400" b="1">
                <a:solidFill>
                  <a:schemeClr val="tx1"/>
                </a:solidFill>
                <a:latin typeface="Arial" charset="0"/>
                <a:ea typeface="ＭＳ Ｐゴシック" charset="0"/>
              </a:defRPr>
            </a:lvl5pPr>
            <a:lvl6pPr marL="2514600" indent="-228600" eaLnBrk="0" fontAlgn="base" hangingPunct="0">
              <a:spcBef>
                <a:spcPct val="0"/>
              </a:spcBef>
              <a:spcAft>
                <a:spcPct val="0"/>
              </a:spcAft>
              <a:defRPr sz="2400" b="1">
                <a:solidFill>
                  <a:schemeClr val="tx1"/>
                </a:solidFill>
                <a:latin typeface="Arial" charset="0"/>
                <a:ea typeface="ＭＳ Ｐゴシック" charset="0"/>
              </a:defRPr>
            </a:lvl6pPr>
            <a:lvl7pPr marL="2971800" indent="-228600" eaLnBrk="0" fontAlgn="base" hangingPunct="0">
              <a:spcBef>
                <a:spcPct val="0"/>
              </a:spcBef>
              <a:spcAft>
                <a:spcPct val="0"/>
              </a:spcAft>
              <a:defRPr sz="2400" b="1">
                <a:solidFill>
                  <a:schemeClr val="tx1"/>
                </a:solidFill>
                <a:latin typeface="Arial" charset="0"/>
                <a:ea typeface="ＭＳ Ｐゴシック" charset="0"/>
              </a:defRPr>
            </a:lvl7pPr>
            <a:lvl8pPr marL="3429000" indent="-228600" eaLnBrk="0" fontAlgn="base" hangingPunct="0">
              <a:spcBef>
                <a:spcPct val="0"/>
              </a:spcBef>
              <a:spcAft>
                <a:spcPct val="0"/>
              </a:spcAft>
              <a:defRPr sz="2400" b="1">
                <a:solidFill>
                  <a:schemeClr val="tx1"/>
                </a:solidFill>
                <a:latin typeface="Arial" charset="0"/>
                <a:ea typeface="ＭＳ Ｐゴシック" charset="0"/>
              </a:defRPr>
            </a:lvl8pPr>
            <a:lvl9pPr marL="3886200" indent="-228600" eaLnBrk="0" fontAlgn="base" hangingPunct="0">
              <a:spcBef>
                <a:spcPct val="0"/>
              </a:spcBef>
              <a:spcAft>
                <a:spcPct val="0"/>
              </a:spcAft>
              <a:defRPr sz="2400" b="1">
                <a:solidFill>
                  <a:schemeClr val="tx1"/>
                </a:solidFill>
                <a:latin typeface="Arial" charset="0"/>
                <a:ea typeface="ＭＳ Ｐゴシック" charset="0"/>
              </a:defRPr>
            </a:lvl9pPr>
          </a:lstStyle>
          <a:p>
            <a:pPr algn="ctr" eaLnBrk="1" hangingPunct="1"/>
            <a:r>
              <a:rPr lang="en-US" sz="1200">
                <a:solidFill>
                  <a:schemeClr val="tx2"/>
                </a:solidFill>
                <a:ea typeface="Osaka" charset="0"/>
                <a:cs typeface="Osaka" charset="0"/>
              </a:rPr>
              <a:t>Data</a:t>
            </a:r>
          </a:p>
          <a:p>
            <a:pPr algn="ctr" eaLnBrk="1" hangingPunct="1"/>
            <a:r>
              <a:rPr lang="en-US" sz="1200">
                <a:solidFill>
                  <a:schemeClr val="tx2"/>
                </a:solidFill>
                <a:ea typeface="Osaka" charset="0"/>
                <a:cs typeface="Osaka" charset="0"/>
              </a:rPr>
              <a:t>Collection</a:t>
            </a:r>
            <a:endParaRPr lang="en-US" sz="1200" b="0">
              <a:solidFill>
                <a:schemeClr val="tx2"/>
              </a:solidFill>
              <a:ea typeface="Osaka" charset="0"/>
              <a:cs typeface="Osaka" charset="0"/>
            </a:endParaRPr>
          </a:p>
        </p:txBody>
      </p:sp>
      <p:sp>
        <p:nvSpPr>
          <p:cNvPr id="41989" name="Text Box 9"/>
          <p:cNvSpPr txBox="1">
            <a:spLocks noChangeArrowheads="1"/>
          </p:cNvSpPr>
          <p:nvPr/>
        </p:nvSpPr>
        <p:spPr bwMode="auto">
          <a:xfrm>
            <a:off x="5710073" y="1587500"/>
            <a:ext cx="136683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sz="2400" b="1">
                <a:solidFill>
                  <a:schemeClr val="tx1"/>
                </a:solidFill>
                <a:latin typeface="Arial" charset="0"/>
                <a:ea typeface="ＭＳ Ｐゴシック" charset="0"/>
                <a:cs typeface="ＭＳ Ｐゴシック" charset="0"/>
              </a:defRPr>
            </a:lvl1pPr>
            <a:lvl2pPr marL="742950" indent="-285750">
              <a:defRPr sz="2400" b="1">
                <a:solidFill>
                  <a:schemeClr val="tx1"/>
                </a:solidFill>
                <a:latin typeface="Arial" charset="0"/>
                <a:ea typeface="ＭＳ Ｐゴシック" charset="0"/>
              </a:defRPr>
            </a:lvl2pPr>
            <a:lvl3pPr marL="1143000" indent="-228600">
              <a:defRPr sz="2400" b="1">
                <a:solidFill>
                  <a:schemeClr val="tx1"/>
                </a:solidFill>
                <a:latin typeface="Arial" charset="0"/>
                <a:ea typeface="ＭＳ Ｐゴシック" charset="0"/>
              </a:defRPr>
            </a:lvl3pPr>
            <a:lvl4pPr marL="1600200" indent="-228600">
              <a:defRPr sz="2400" b="1">
                <a:solidFill>
                  <a:schemeClr val="tx1"/>
                </a:solidFill>
                <a:latin typeface="Arial" charset="0"/>
                <a:ea typeface="ＭＳ Ｐゴシック" charset="0"/>
              </a:defRPr>
            </a:lvl4pPr>
            <a:lvl5pPr marL="2057400" indent="-228600">
              <a:defRPr sz="2400" b="1">
                <a:solidFill>
                  <a:schemeClr val="tx1"/>
                </a:solidFill>
                <a:latin typeface="Arial" charset="0"/>
                <a:ea typeface="ＭＳ Ｐゴシック" charset="0"/>
              </a:defRPr>
            </a:lvl5pPr>
            <a:lvl6pPr marL="2514600" indent="-228600" eaLnBrk="0" fontAlgn="base" hangingPunct="0">
              <a:spcBef>
                <a:spcPct val="0"/>
              </a:spcBef>
              <a:spcAft>
                <a:spcPct val="0"/>
              </a:spcAft>
              <a:defRPr sz="2400" b="1">
                <a:solidFill>
                  <a:schemeClr val="tx1"/>
                </a:solidFill>
                <a:latin typeface="Arial" charset="0"/>
                <a:ea typeface="ＭＳ Ｐゴシック" charset="0"/>
              </a:defRPr>
            </a:lvl6pPr>
            <a:lvl7pPr marL="2971800" indent="-228600" eaLnBrk="0" fontAlgn="base" hangingPunct="0">
              <a:spcBef>
                <a:spcPct val="0"/>
              </a:spcBef>
              <a:spcAft>
                <a:spcPct val="0"/>
              </a:spcAft>
              <a:defRPr sz="2400" b="1">
                <a:solidFill>
                  <a:schemeClr val="tx1"/>
                </a:solidFill>
                <a:latin typeface="Arial" charset="0"/>
                <a:ea typeface="ＭＳ Ｐゴシック" charset="0"/>
              </a:defRPr>
            </a:lvl7pPr>
            <a:lvl8pPr marL="3429000" indent="-228600" eaLnBrk="0" fontAlgn="base" hangingPunct="0">
              <a:spcBef>
                <a:spcPct val="0"/>
              </a:spcBef>
              <a:spcAft>
                <a:spcPct val="0"/>
              </a:spcAft>
              <a:defRPr sz="2400" b="1">
                <a:solidFill>
                  <a:schemeClr val="tx1"/>
                </a:solidFill>
                <a:latin typeface="Arial" charset="0"/>
                <a:ea typeface="ＭＳ Ｐゴシック" charset="0"/>
              </a:defRPr>
            </a:lvl8pPr>
            <a:lvl9pPr marL="3886200" indent="-228600" eaLnBrk="0" fontAlgn="base" hangingPunct="0">
              <a:spcBef>
                <a:spcPct val="0"/>
              </a:spcBef>
              <a:spcAft>
                <a:spcPct val="0"/>
              </a:spcAft>
              <a:defRPr sz="2400" b="1">
                <a:solidFill>
                  <a:schemeClr val="tx1"/>
                </a:solidFill>
                <a:latin typeface="Arial" charset="0"/>
                <a:ea typeface="ＭＳ Ｐゴシック" charset="0"/>
              </a:defRPr>
            </a:lvl9pPr>
          </a:lstStyle>
          <a:p>
            <a:pPr algn="ctr" eaLnBrk="1" hangingPunct="1"/>
            <a:r>
              <a:rPr lang="en-US" sz="1200">
                <a:solidFill>
                  <a:schemeClr val="tx2"/>
                </a:solidFill>
                <a:ea typeface="Osaka" charset="0"/>
                <a:cs typeface="Osaka" charset="0"/>
              </a:rPr>
              <a:t>Structure</a:t>
            </a:r>
            <a:endParaRPr lang="en-US" sz="1200" b="0">
              <a:solidFill>
                <a:schemeClr val="tx2"/>
              </a:solidFill>
              <a:ea typeface="Osaka" charset="0"/>
              <a:cs typeface="Osaka" charset="0"/>
            </a:endParaRPr>
          </a:p>
          <a:p>
            <a:pPr algn="ctr" eaLnBrk="1" hangingPunct="1"/>
            <a:r>
              <a:rPr lang="en-US" sz="1200">
                <a:solidFill>
                  <a:schemeClr val="tx2"/>
                </a:solidFill>
                <a:ea typeface="Osaka" charset="0"/>
                <a:cs typeface="Osaka" charset="0"/>
              </a:rPr>
              <a:t>Determination</a:t>
            </a:r>
            <a:endParaRPr lang="en-US" sz="1200" b="0">
              <a:solidFill>
                <a:schemeClr val="tx2"/>
              </a:solidFill>
              <a:ea typeface="Osaka" charset="0"/>
              <a:cs typeface="Osaka" charset="0"/>
            </a:endParaRPr>
          </a:p>
        </p:txBody>
      </p:sp>
      <p:sp>
        <p:nvSpPr>
          <p:cNvPr id="41990" name="Text Box 10"/>
          <p:cNvSpPr txBox="1">
            <a:spLocks noChangeArrowheads="1"/>
          </p:cNvSpPr>
          <p:nvPr/>
        </p:nvSpPr>
        <p:spPr bwMode="auto">
          <a:xfrm>
            <a:off x="2200110" y="1374775"/>
            <a:ext cx="12954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2400" b="1">
                <a:solidFill>
                  <a:schemeClr val="tx1"/>
                </a:solidFill>
                <a:latin typeface="Arial" charset="0"/>
                <a:ea typeface="ＭＳ Ｐゴシック" charset="0"/>
                <a:cs typeface="ＭＳ Ｐゴシック" charset="0"/>
              </a:defRPr>
            </a:lvl1pPr>
            <a:lvl2pPr marL="742950" indent="-285750">
              <a:defRPr sz="2400" b="1">
                <a:solidFill>
                  <a:schemeClr val="tx1"/>
                </a:solidFill>
                <a:latin typeface="Arial" charset="0"/>
                <a:ea typeface="ＭＳ Ｐゴシック" charset="0"/>
              </a:defRPr>
            </a:lvl2pPr>
            <a:lvl3pPr marL="1143000" indent="-228600">
              <a:defRPr sz="2400" b="1">
                <a:solidFill>
                  <a:schemeClr val="tx1"/>
                </a:solidFill>
                <a:latin typeface="Arial" charset="0"/>
                <a:ea typeface="ＭＳ Ｐゴシック" charset="0"/>
              </a:defRPr>
            </a:lvl3pPr>
            <a:lvl4pPr marL="1600200" indent="-228600">
              <a:defRPr sz="2400" b="1">
                <a:solidFill>
                  <a:schemeClr val="tx1"/>
                </a:solidFill>
                <a:latin typeface="Arial" charset="0"/>
                <a:ea typeface="ＭＳ Ｐゴシック" charset="0"/>
              </a:defRPr>
            </a:lvl4pPr>
            <a:lvl5pPr marL="2057400" indent="-228600">
              <a:defRPr sz="2400" b="1">
                <a:solidFill>
                  <a:schemeClr val="tx1"/>
                </a:solidFill>
                <a:latin typeface="Arial" charset="0"/>
                <a:ea typeface="ＭＳ Ｐゴシック" charset="0"/>
              </a:defRPr>
            </a:lvl5pPr>
            <a:lvl6pPr marL="2514600" indent="-228600" eaLnBrk="0" fontAlgn="base" hangingPunct="0">
              <a:spcBef>
                <a:spcPct val="0"/>
              </a:spcBef>
              <a:spcAft>
                <a:spcPct val="0"/>
              </a:spcAft>
              <a:defRPr sz="2400" b="1">
                <a:solidFill>
                  <a:schemeClr val="tx1"/>
                </a:solidFill>
                <a:latin typeface="Arial" charset="0"/>
                <a:ea typeface="ＭＳ Ｐゴシック" charset="0"/>
              </a:defRPr>
            </a:lvl6pPr>
            <a:lvl7pPr marL="2971800" indent="-228600" eaLnBrk="0" fontAlgn="base" hangingPunct="0">
              <a:spcBef>
                <a:spcPct val="0"/>
              </a:spcBef>
              <a:spcAft>
                <a:spcPct val="0"/>
              </a:spcAft>
              <a:defRPr sz="2400" b="1">
                <a:solidFill>
                  <a:schemeClr val="tx1"/>
                </a:solidFill>
                <a:latin typeface="Arial" charset="0"/>
                <a:ea typeface="ＭＳ Ｐゴシック" charset="0"/>
              </a:defRPr>
            </a:lvl7pPr>
            <a:lvl8pPr marL="3429000" indent="-228600" eaLnBrk="0" fontAlgn="base" hangingPunct="0">
              <a:spcBef>
                <a:spcPct val="0"/>
              </a:spcBef>
              <a:spcAft>
                <a:spcPct val="0"/>
              </a:spcAft>
              <a:defRPr sz="2400" b="1">
                <a:solidFill>
                  <a:schemeClr val="tx1"/>
                </a:solidFill>
                <a:latin typeface="Arial" charset="0"/>
                <a:ea typeface="ＭＳ Ｐゴシック" charset="0"/>
              </a:defRPr>
            </a:lvl8pPr>
            <a:lvl9pPr marL="3886200" indent="-228600" eaLnBrk="0" fontAlgn="base" hangingPunct="0">
              <a:spcBef>
                <a:spcPct val="0"/>
              </a:spcBef>
              <a:spcAft>
                <a:spcPct val="0"/>
              </a:spcAft>
              <a:defRPr sz="2400" b="1">
                <a:solidFill>
                  <a:schemeClr val="tx1"/>
                </a:solidFill>
                <a:latin typeface="Arial" charset="0"/>
                <a:ea typeface="ＭＳ Ｐゴシック" charset="0"/>
              </a:defRPr>
            </a:lvl9pPr>
          </a:lstStyle>
          <a:p>
            <a:pPr algn="ctr" eaLnBrk="1" hangingPunct="1"/>
            <a:r>
              <a:rPr lang="en-US" sz="1200">
                <a:solidFill>
                  <a:schemeClr val="tx2"/>
                </a:solidFill>
                <a:ea typeface="Osaka" charset="0"/>
                <a:cs typeface="Osaka" charset="0"/>
              </a:rPr>
              <a:t>Isolation, </a:t>
            </a:r>
          </a:p>
          <a:p>
            <a:pPr algn="ctr" eaLnBrk="1" hangingPunct="1"/>
            <a:r>
              <a:rPr lang="en-US" sz="1200">
                <a:solidFill>
                  <a:schemeClr val="tx2"/>
                </a:solidFill>
                <a:ea typeface="Osaka" charset="0"/>
                <a:cs typeface="Osaka" charset="0"/>
              </a:rPr>
              <a:t>Expression,</a:t>
            </a:r>
          </a:p>
          <a:p>
            <a:pPr algn="ctr" eaLnBrk="1" hangingPunct="1"/>
            <a:r>
              <a:rPr lang="en-US" sz="1200">
                <a:solidFill>
                  <a:schemeClr val="tx2"/>
                </a:solidFill>
                <a:ea typeface="Osaka" charset="0"/>
                <a:cs typeface="Osaka" charset="0"/>
              </a:rPr>
              <a:t>Purification,</a:t>
            </a:r>
          </a:p>
          <a:p>
            <a:pPr algn="ctr" eaLnBrk="1" hangingPunct="1"/>
            <a:r>
              <a:rPr lang="en-US" sz="1200">
                <a:solidFill>
                  <a:schemeClr val="tx2"/>
                </a:solidFill>
                <a:ea typeface="Osaka" charset="0"/>
                <a:cs typeface="Osaka" charset="0"/>
              </a:rPr>
              <a:t>Crystallization</a:t>
            </a:r>
          </a:p>
        </p:txBody>
      </p:sp>
      <p:sp>
        <p:nvSpPr>
          <p:cNvPr id="41991" name="Text Box 11"/>
          <p:cNvSpPr txBox="1">
            <a:spLocks noChangeArrowheads="1"/>
          </p:cNvSpPr>
          <p:nvPr/>
        </p:nvSpPr>
        <p:spPr bwMode="auto">
          <a:xfrm>
            <a:off x="7381710" y="1587500"/>
            <a:ext cx="152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sz="2400" b="1">
                <a:solidFill>
                  <a:schemeClr val="tx1"/>
                </a:solidFill>
                <a:latin typeface="Arial" charset="0"/>
                <a:ea typeface="ＭＳ Ｐゴシック" charset="0"/>
                <a:cs typeface="ＭＳ Ｐゴシック" charset="0"/>
              </a:defRPr>
            </a:lvl1pPr>
            <a:lvl2pPr marL="742950" indent="-285750">
              <a:defRPr sz="2400" b="1">
                <a:solidFill>
                  <a:schemeClr val="tx1"/>
                </a:solidFill>
                <a:latin typeface="Arial" charset="0"/>
                <a:ea typeface="ＭＳ Ｐゴシック" charset="0"/>
              </a:defRPr>
            </a:lvl2pPr>
            <a:lvl3pPr marL="1143000" indent="-228600">
              <a:defRPr sz="2400" b="1">
                <a:solidFill>
                  <a:schemeClr val="tx1"/>
                </a:solidFill>
                <a:latin typeface="Arial" charset="0"/>
                <a:ea typeface="ＭＳ Ｐゴシック" charset="0"/>
              </a:defRPr>
            </a:lvl3pPr>
            <a:lvl4pPr marL="1600200" indent="-228600">
              <a:defRPr sz="2400" b="1">
                <a:solidFill>
                  <a:schemeClr val="tx1"/>
                </a:solidFill>
                <a:latin typeface="Arial" charset="0"/>
                <a:ea typeface="ＭＳ Ｐゴシック" charset="0"/>
              </a:defRPr>
            </a:lvl4pPr>
            <a:lvl5pPr marL="2057400" indent="-228600">
              <a:defRPr sz="2400" b="1">
                <a:solidFill>
                  <a:schemeClr val="tx1"/>
                </a:solidFill>
                <a:latin typeface="Arial" charset="0"/>
                <a:ea typeface="ＭＳ Ｐゴシック" charset="0"/>
              </a:defRPr>
            </a:lvl5pPr>
            <a:lvl6pPr marL="2514600" indent="-228600" eaLnBrk="0" fontAlgn="base" hangingPunct="0">
              <a:spcBef>
                <a:spcPct val="0"/>
              </a:spcBef>
              <a:spcAft>
                <a:spcPct val="0"/>
              </a:spcAft>
              <a:defRPr sz="2400" b="1">
                <a:solidFill>
                  <a:schemeClr val="tx1"/>
                </a:solidFill>
                <a:latin typeface="Arial" charset="0"/>
                <a:ea typeface="ＭＳ Ｐゴシック" charset="0"/>
              </a:defRPr>
            </a:lvl6pPr>
            <a:lvl7pPr marL="2971800" indent="-228600" eaLnBrk="0" fontAlgn="base" hangingPunct="0">
              <a:spcBef>
                <a:spcPct val="0"/>
              </a:spcBef>
              <a:spcAft>
                <a:spcPct val="0"/>
              </a:spcAft>
              <a:defRPr sz="2400" b="1">
                <a:solidFill>
                  <a:schemeClr val="tx1"/>
                </a:solidFill>
                <a:latin typeface="Arial" charset="0"/>
                <a:ea typeface="ＭＳ Ｐゴシック" charset="0"/>
              </a:defRPr>
            </a:lvl7pPr>
            <a:lvl8pPr marL="3429000" indent="-228600" eaLnBrk="0" fontAlgn="base" hangingPunct="0">
              <a:spcBef>
                <a:spcPct val="0"/>
              </a:spcBef>
              <a:spcAft>
                <a:spcPct val="0"/>
              </a:spcAft>
              <a:defRPr sz="2400" b="1">
                <a:solidFill>
                  <a:schemeClr val="tx1"/>
                </a:solidFill>
                <a:latin typeface="Arial" charset="0"/>
                <a:ea typeface="ＭＳ Ｐゴシック" charset="0"/>
              </a:defRPr>
            </a:lvl8pPr>
            <a:lvl9pPr marL="3886200" indent="-228600" eaLnBrk="0" fontAlgn="base" hangingPunct="0">
              <a:spcBef>
                <a:spcPct val="0"/>
              </a:spcBef>
              <a:spcAft>
                <a:spcPct val="0"/>
              </a:spcAft>
              <a:defRPr sz="2400" b="1">
                <a:solidFill>
                  <a:schemeClr val="tx1"/>
                </a:solidFill>
                <a:latin typeface="Arial" charset="0"/>
                <a:ea typeface="ＭＳ Ｐゴシック" charset="0"/>
              </a:defRPr>
            </a:lvl9pPr>
          </a:lstStyle>
          <a:p>
            <a:pPr algn="ctr" eaLnBrk="1" hangingPunct="1"/>
            <a:r>
              <a:rPr lang="en-US" sz="1200">
                <a:solidFill>
                  <a:schemeClr val="tx2"/>
                </a:solidFill>
                <a:ea typeface="Osaka" charset="0"/>
                <a:cs typeface="Osaka" charset="0"/>
              </a:rPr>
              <a:t>PDB Deposition </a:t>
            </a:r>
          </a:p>
          <a:p>
            <a:pPr algn="ctr" eaLnBrk="1" hangingPunct="1"/>
            <a:r>
              <a:rPr lang="en-US" sz="1200">
                <a:solidFill>
                  <a:schemeClr val="tx2"/>
                </a:solidFill>
                <a:ea typeface="Osaka" charset="0"/>
                <a:cs typeface="Osaka" charset="0"/>
              </a:rPr>
              <a:t>&amp; Release</a:t>
            </a:r>
            <a:endParaRPr lang="en-US" sz="1200" b="0">
              <a:solidFill>
                <a:schemeClr val="tx2"/>
              </a:solidFill>
              <a:ea typeface="Osaka" charset="0"/>
              <a:cs typeface="Osaka" charset="0"/>
            </a:endParaRPr>
          </a:p>
        </p:txBody>
      </p:sp>
      <p:sp>
        <p:nvSpPr>
          <p:cNvPr id="41992" name="Rectangle 30"/>
          <p:cNvSpPr>
            <a:spLocks noChangeArrowheads="1"/>
          </p:cNvSpPr>
          <p:nvPr/>
        </p:nvSpPr>
        <p:spPr bwMode="auto">
          <a:xfrm>
            <a:off x="7534110" y="4816290"/>
            <a:ext cx="1293813" cy="776288"/>
          </a:xfrm>
          <a:prstGeom prst="rect">
            <a:avLst/>
          </a:prstGeom>
          <a:noFill/>
          <a:ln w="31750">
            <a:solidFill>
              <a:srgbClr val="3E6180"/>
            </a:solidFill>
            <a:miter lim="800000"/>
            <a:headEnd/>
            <a:tailEnd/>
          </a:ln>
          <a:extLst>
            <a:ext uri="{909E8E84-426E-40dd-AFC4-6F175D3DCCD1}">
              <a14:hiddenFill xmlns:a14="http://schemas.microsoft.com/office/drawing/2010/main">
                <a:solidFill>
                  <a:srgbClr val="FFFFFF"/>
                </a:solidFill>
              </a14:hiddenFill>
            </a:ext>
          </a:extLst>
        </p:spPr>
        <p:txBody>
          <a:bodyPr/>
          <a:lstStyle/>
          <a:p>
            <a:pPr algn="ctr" eaLnBrk="1" hangingPunct="1"/>
            <a:r>
              <a:rPr lang="en-US" sz="1400">
                <a:solidFill>
                  <a:schemeClr val="tx2"/>
                </a:solidFill>
              </a:rPr>
              <a:t>3D Models</a:t>
            </a:r>
          </a:p>
          <a:p>
            <a:pPr algn="ctr" eaLnBrk="1" hangingPunct="1"/>
            <a:r>
              <a:rPr lang="en-US" sz="1400">
                <a:solidFill>
                  <a:schemeClr val="tx2"/>
                </a:solidFill>
              </a:rPr>
              <a:t>Annotations</a:t>
            </a:r>
          </a:p>
          <a:p>
            <a:pPr algn="ctr" eaLnBrk="1" hangingPunct="1"/>
            <a:r>
              <a:rPr lang="en-US" sz="1400">
                <a:solidFill>
                  <a:schemeClr val="tx2"/>
                </a:solidFill>
              </a:rPr>
              <a:t>Publications</a:t>
            </a:r>
          </a:p>
        </p:txBody>
      </p:sp>
      <p:grpSp>
        <p:nvGrpSpPr>
          <p:cNvPr id="41993" name="Group 37"/>
          <p:cNvGrpSpPr>
            <a:grpSpLocks/>
          </p:cNvGrpSpPr>
          <p:nvPr/>
        </p:nvGrpSpPr>
        <p:grpSpPr bwMode="auto">
          <a:xfrm>
            <a:off x="495135" y="3276600"/>
            <a:ext cx="1247775" cy="1066800"/>
            <a:chOff x="629265" y="3146322"/>
            <a:chExt cx="796412" cy="747252"/>
          </a:xfrm>
        </p:grpSpPr>
        <p:pic>
          <p:nvPicPr>
            <p:cNvPr id="42010" name="Picture 1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5267" y="3153082"/>
              <a:ext cx="780578" cy="7404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pic>
        <p:sp>
          <p:nvSpPr>
            <p:cNvPr id="42011" name="Rectangle 36"/>
            <p:cNvSpPr>
              <a:spLocks noChangeArrowheads="1"/>
            </p:cNvSpPr>
            <p:nvPr/>
          </p:nvSpPr>
          <p:spPr bwMode="auto">
            <a:xfrm>
              <a:off x="629265" y="3146322"/>
              <a:ext cx="796412" cy="747252"/>
            </a:xfrm>
            <a:prstGeom prst="rect">
              <a:avLst/>
            </a:prstGeom>
            <a:noFill/>
            <a:ln w="25400">
              <a:solidFill>
                <a:srgbClr val="3E6180"/>
              </a:solidFill>
              <a:round/>
              <a:headEnd/>
              <a:tailEnd/>
            </a:ln>
            <a:extLst>
              <a:ext uri="{909E8E84-426E-40dd-AFC4-6F175D3DCCD1}">
                <a14:hiddenFill xmlns:a14="http://schemas.microsoft.com/office/drawing/2010/main">
                  <a:solidFill>
                    <a:srgbClr val="FFFFFF"/>
                  </a:solidFill>
                </a14:hiddenFill>
              </a:ext>
            </a:extLst>
          </p:spPr>
          <p:txBody>
            <a:bodyPr/>
            <a:lstStyle/>
            <a:p>
              <a:pPr algn="ctr"/>
              <a:endParaRPr lang="en-US" sz="2000" b="0"/>
            </a:p>
          </p:txBody>
        </p:sp>
      </p:grpSp>
      <p:pic>
        <p:nvPicPr>
          <p:cNvPr id="41994" name="Picture 1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57710" y="3200400"/>
            <a:ext cx="1143000" cy="1093788"/>
          </a:xfrm>
          <a:prstGeom prst="rect">
            <a:avLst/>
          </a:prstGeom>
          <a:noFill/>
          <a:ln w="31750">
            <a:solidFill>
              <a:srgbClr val="3E6180"/>
            </a:solidFill>
            <a:miter lim="800000"/>
            <a:headEnd/>
            <a:tailEnd/>
          </a:ln>
          <a:extLst>
            <a:ext uri="{909E8E84-426E-40dd-AFC4-6F175D3DCCD1}">
              <a14:hiddenFill xmlns:a14="http://schemas.microsoft.com/office/drawing/2010/main">
                <a:solidFill>
                  <a:srgbClr val="FFFFFF"/>
                </a:solidFill>
              </a14:hiddenFill>
            </a:ext>
          </a:extLst>
        </p:spPr>
      </p:pic>
      <p:sp>
        <p:nvSpPr>
          <p:cNvPr id="41995" name="Right Arrow 48"/>
          <p:cNvSpPr>
            <a:spLocks noChangeArrowheads="1"/>
          </p:cNvSpPr>
          <p:nvPr/>
        </p:nvSpPr>
        <p:spPr bwMode="auto">
          <a:xfrm>
            <a:off x="1866735" y="3675063"/>
            <a:ext cx="333375" cy="196850"/>
          </a:xfrm>
          <a:prstGeom prst="rightArrow">
            <a:avLst>
              <a:gd name="adj1" fmla="val 50000"/>
              <a:gd name="adj2" fmla="val 49811"/>
            </a:avLst>
          </a:prstGeom>
          <a:solidFill>
            <a:srgbClr val="730A14"/>
          </a:solidFill>
          <a:ln w="9525">
            <a:solidFill>
              <a:schemeClr val="tx1"/>
            </a:solidFill>
            <a:round/>
            <a:headEnd/>
            <a:tailEnd/>
          </a:ln>
        </p:spPr>
        <p:txBody>
          <a:bodyPr/>
          <a:lstStyle/>
          <a:p>
            <a:pPr algn="ctr"/>
            <a:endParaRPr lang="en-US" sz="2000" b="0"/>
          </a:p>
        </p:txBody>
      </p:sp>
      <p:sp>
        <p:nvSpPr>
          <p:cNvPr id="41996" name="Right Arrow 49"/>
          <p:cNvSpPr>
            <a:spLocks noChangeArrowheads="1"/>
          </p:cNvSpPr>
          <p:nvPr/>
        </p:nvSpPr>
        <p:spPr bwMode="auto">
          <a:xfrm>
            <a:off x="3466935" y="3670300"/>
            <a:ext cx="333375" cy="196850"/>
          </a:xfrm>
          <a:prstGeom prst="rightArrow">
            <a:avLst>
              <a:gd name="adj1" fmla="val 50000"/>
              <a:gd name="adj2" fmla="val 49811"/>
            </a:avLst>
          </a:prstGeom>
          <a:solidFill>
            <a:srgbClr val="730A14"/>
          </a:solidFill>
          <a:ln w="9525">
            <a:solidFill>
              <a:schemeClr val="tx1"/>
            </a:solidFill>
            <a:round/>
            <a:headEnd/>
            <a:tailEnd/>
          </a:ln>
        </p:spPr>
        <p:txBody>
          <a:bodyPr/>
          <a:lstStyle/>
          <a:p>
            <a:pPr algn="ctr"/>
            <a:endParaRPr lang="en-US" sz="2000" b="0"/>
          </a:p>
        </p:txBody>
      </p:sp>
      <p:sp>
        <p:nvSpPr>
          <p:cNvPr id="41997" name="Right Arrow 50"/>
          <p:cNvSpPr>
            <a:spLocks noChangeArrowheads="1"/>
          </p:cNvSpPr>
          <p:nvPr/>
        </p:nvSpPr>
        <p:spPr bwMode="auto">
          <a:xfrm rot="5231067">
            <a:off x="8030997" y="4411663"/>
            <a:ext cx="333375" cy="196850"/>
          </a:xfrm>
          <a:prstGeom prst="rightArrow">
            <a:avLst>
              <a:gd name="adj1" fmla="val 50000"/>
              <a:gd name="adj2" fmla="val 49811"/>
            </a:avLst>
          </a:prstGeom>
          <a:solidFill>
            <a:srgbClr val="730A14"/>
          </a:solidFill>
          <a:ln w="9525">
            <a:solidFill>
              <a:schemeClr val="tx1"/>
            </a:solidFill>
            <a:round/>
            <a:headEnd/>
            <a:tailEnd/>
          </a:ln>
        </p:spPr>
        <p:txBody>
          <a:bodyPr rot="10800000" vert="eaVert"/>
          <a:lstStyle/>
          <a:p>
            <a:pPr algn="ctr"/>
            <a:endParaRPr lang="en-US" sz="2000" b="0"/>
          </a:p>
        </p:txBody>
      </p:sp>
      <p:sp>
        <p:nvSpPr>
          <p:cNvPr id="41998" name="Right Arrow 51"/>
          <p:cNvSpPr>
            <a:spLocks noChangeArrowheads="1"/>
          </p:cNvSpPr>
          <p:nvPr/>
        </p:nvSpPr>
        <p:spPr bwMode="auto">
          <a:xfrm>
            <a:off x="5400510" y="3670300"/>
            <a:ext cx="334963" cy="196850"/>
          </a:xfrm>
          <a:prstGeom prst="rightArrow">
            <a:avLst>
              <a:gd name="adj1" fmla="val 50000"/>
              <a:gd name="adj2" fmla="val 50048"/>
            </a:avLst>
          </a:prstGeom>
          <a:solidFill>
            <a:srgbClr val="730A14"/>
          </a:solidFill>
          <a:ln w="9525">
            <a:solidFill>
              <a:schemeClr val="tx1"/>
            </a:solidFill>
            <a:round/>
            <a:headEnd/>
            <a:tailEnd/>
          </a:ln>
        </p:spPr>
        <p:txBody>
          <a:bodyPr/>
          <a:lstStyle/>
          <a:p>
            <a:pPr algn="ctr"/>
            <a:endParaRPr lang="en-US" sz="2000" b="0"/>
          </a:p>
        </p:txBody>
      </p:sp>
      <p:sp>
        <p:nvSpPr>
          <p:cNvPr id="41999" name="Right Arrow 52"/>
          <p:cNvSpPr>
            <a:spLocks noChangeArrowheads="1"/>
          </p:cNvSpPr>
          <p:nvPr/>
        </p:nvSpPr>
        <p:spPr bwMode="auto">
          <a:xfrm>
            <a:off x="7073735" y="3665538"/>
            <a:ext cx="334963" cy="196850"/>
          </a:xfrm>
          <a:prstGeom prst="rightArrow">
            <a:avLst>
              <a:gd name="adj1" fmla="val 50000"/>
              <a:gd name="adj2" fmla="val 50048"/>
            </a:avLst>
          </a:prstGeom>
          <a:solidFill>
            <a:srgbClr val="730A14"/>
          </a:solidFill>
          <a:ln w="9525">
            <a:solidFill>
              <a:schemeClr val="tx1"/>
            </a:solidFill>
            <a:round/>
            <a:headEnd/>
            <a:tailEnd/>
          </a:ln>
        </p:spPr>
        <p:txBody>
          <a:bodyPr/>
          <a:lstStyle/>
          <a:p>
            <a:pPr algn="ctr"/>
            <a:endParaRPr lang="en-US" sz="2000" b="0"/>
          </a:p>
        </p:txBody>
      </p:sp>
      <p:grpSp>
        <p:nvGrpSpPr>
          <p:cNvPr id="42000" name="Group 34"/>
          <p:cNvGrpSpPr>
            <a:grpSpLocks/>
          </p:cNvGrpSpPr>
          <p:nvPr/>
        </p:nvGrpSpPr>
        <p:grpSpPr bwMode="auto">
          <a:xfrm>
            <a:off x="7457910" y="3352800"/>
            <a:ext cx="1357313" cy="781050"/>
            <a:chOff x="3500" y="1888"/>
            <a:chExt cx="855" cy="492"/>
          </a:xfrm>
        </p:grpSpPr>
        <p:sp>
          <p:nvSpPr>
            <p:cNvPr id="42008" name="Rectangle 5"/>
            <p:cNvSpPr>
              <a:spLocks noChangeArrowheads="1"/>
            </p:cNvSpPr>
            <p:nvPr/>
          </p:nvSpPr>
          <p:spPr bwMode="auto">
            <a:xfrm>
              <a:off x="3500" y="1888"/>
              <a:ext cx="855" cy="492"/>
            </a:xfrm>
            <a:prstGeom prst="rect">
              <a:avLst/>
            </a:prstGeom>
            <a:solidFill>
              <a:srgbClr val="FFFFFF"/>
            </a:solidFill>
            <a:ln w="28575">
              <a:solidFill>
                <a:srgbClr val="3E6180"/>
              </a:solidFill>
              <a:miter lim="800000"/>
              <a:headEnd/>
              <a:tailEnd/>
            </a:ln>
          </p:spPr>
          <p:txBody>
            <a:bodyPr wrap="none" anchor="ctr"/>
            <a:lstStyle/>
            <a:p>
              <a:pPr algn="ctr" eaLnBrk="1" hangingPunct="1"/>
              <a:endParaRPr lang="en-US" sz="1800" b="0"/>
            </a:p>
          </p:txBody>
        </p:sp>
        <p:pic>
          <p:nvPicPr>
            <p:cNvPr id="42009" name="Picture 39" descr="wwPDB-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18" y="2012"/>
              <a:ext cx="819" cy="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42001" name="Picture 37" descr="bruker_tubes"/>
          <p:cNvPicPr>
            <a:picLocks noChangeAspect="1" noChangeArrowheads="1"/>
          </p:cNvPicPr>
          <p:nvPr/>
        </p:nvPicPr>
        <p:blipFill>
          <a:blip r:embed="rId6">
            <a:extLst>
              <a:ext uri="{28A0092B-C50C-407E-A947-70E740481C1C}">
                <a14:useLocalDpi xmlns:a14="http://schemas.microsoft.com/office/drawing/2010/main" val="0"/>
              </a:ext>
            </a:extLst>
          </a:blip>
          <a:srcRect b="12386"/>
          <a:stretch>
            <a:fillRect/>
          </a:stretch>
        </p:blipFill>
        <p:spPr bwMode="auto">
          <a:xfrm>
            <a:off x="2377910" y="3657600"/>
            <a:ext cx="955675" cy="1066800"/>
          </a:xfrm>
          <a:prstGeom prst="rect">
            <a:avLst/>
          </a:prstGeom>
          <a:noFill/>
          <a:ln w="22225">
            <a:solidFill>
              <a:srgbClr val="3E6180"/>
            </a:solidFill>
            <a:miter lim="800000"/>
            <a:headEnd/>
            <a:tailEnd/>
          </a:ln>
          <a:extLst>
            <a:ext uri="{909E8E84-426E-40dd-AFC4-6F175D3DCCD1}">
              <a14:hiddenFill xmlns:a14="http://schemas.microsoft.com/office/drawing/2010/main">
                <a:solidFill>
                  <a:srgbClr val="FFFFFF"/>
                </a:solidFill>
              </a14:hiddenFill>
            </a:ext>
          </a:extLst>
        </p:spPr>
      </p:pic>
      <p:pic>
        <p:nvPicPr>
          <p:cNvPr id="42002" name="Picture 3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377910" y="2286000"/>
            <a:ext cx="955675" cy="1379538"/>
          </a:xfrm>
          <a:prstGeom prst="rect">
            <a:avLst/>
          </a:prstGeom>
          <a:noFill/>
          <a:ln w="22225">
            <a:solidFill>
              <a:srgbClr val="3E6180"/>
            </a:solidFill>
            <a:miter lim="800000"/>
            <a:headEnd/>
            <a:tailEnd/>
          </a:ln>
          <a:extLst>
            <a:ext uri="{909E8E84-426E-40dd-AFC4-6F175D3DCCD1}">
              <a14:hiddenFill xmlns:a14="http://schemas.microsoft.com/office/drawing/2010/main">
                <a:solidFill>
                  <a:srgbClr val="FFFFFF"/>
                </a:solidFill>
              </a14:hiddenFill>
            </a:ext>
          </a:extLst>
        </p:spPr>
      </p:pic>
      <p:pic>
        <p:nvPicPr>
          <p:cNvPr id="36884" name="Picture 33" descr="grid"/>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377910" y="4699000"/>
            <a:ext cx="955675" cy="974725"/>
          </a:xfrm>
          <a:prstGeom prst="rect">
            <a:avLst/>
          </a:prstGeom>
          <a:noFill/>
          <a:ln w="22225">
            <a:solidFill>
              <a:srgbClr val="3E618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nvGrpSpPr>
          <p:cNvPr id="42004" name="Group 36"/>
          <p:cNvGrpSpPr>
            <a:grpSpLocks/>
          </p:cNvGrpSpPr>
          <p:nvPr/>
        </p:nvGrpSpPr>
        <p:grpSpPr bwMode="auto">
          <a:xfrm rot="5400000">
            <a:off x="2987510" y="3378200"/>
            <a:ext cx="3149600" cy="1371600"/>
            <a:chOff x="1478" y="3168"/>
            <a:chExt cx="1984" cy="864"/>
          </a:xfrm>
        </p:grpSpPr>
        <p:pic>
          <p:nvPicPr>
            <p:cNvPr id="42005" name="Picture 17" descr="diffraction_white"/>
            <p:cNvPicPr>
              <a:picLocks noChangeAspect="1" noChangeArrowheads="1"/>
            </p:cNvPicPr>
            <p:nvPr/>
          </p:nvPicPr>
          <p:blipFill>
            <a:blip r:embed="rId9">
              <a:extLst>
                <a:ext uri="{28A0092B-C50C-407E-A947-70E740481C1C}">
                  <a14:useLocalDpi xmlns:a14="http://schemas.microsoft.com/office/drawing/2010/main" val="0"/>
                </a:ext>
              </a:extLst>
            </a:blip>
            <a:srcRect l="16441" r="18474"/>
            <a:stretch>
              <a:fillRect/>
            </a:stretch>
          </p:blipFill>
          <p:spPr bwMode="auto">
            <a:xfrm>
              <a:off x="1478" y="3168"/>
              <a:ext cx="682" cy="864"/>
            </a:xfrm>
            <a:prstGeom prst="rect">
              <a:avLst/>
            </a:prstGeom>
            <a:noFill/>
            <a:ln w="31750">
              <a:solidFill>
                <a:srgbClr val="3E6180"/>
              </a:solidFill>
              <a:miter lim="800000"/>
              <a:headEnd/>
              <a:tailEnd/>
            </a:ln>
            <a:extLst>
              <a:ext uri="{909E8E84-426E-40dd-AFC4-6F175D3DCCD1}">
                <a14:hiddenFill xmlns:a14="http://schemas.microsoft.com/office/drawing/2010/main">
                  <a:solidFill>
                    <a:srgbClr val="FFFFFF"/>
                  </a:solidFill>
                </a14:hiddenFill>
              </a:ext>
            </a:extLst>
          </p:spPr>
        </p:pic>
        <p:pic>
          <p:nvPicPr>
            <p:cNvPr id="42006" name="Picture 40" descr="Picture 1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160" y="3168"/>
              <a:ext cx="565" cy="864"/>
            </a:xfrm>
            <a:prstGeom prst="rect">
              <a:avLst/>
            </a:prstGeom>
            <a:noFill/>
            <a:ln w="31750">
              <a:solidFill>
                <a:srgbClr val="3E6180"/>
              </a:solidFill>
              <a:miter lim="800000"/>
              <a:headEnd/>
              <a:tailEnd/>
            </a:ln>
            <a:extLst>
              <a:ext uri="{909E8E84-426E-40dd-AFC4-6F175D3DCCD1}">
                <a14:hiddenFill xmlns:a14="http://schemas.microsoft.com/office/drawing/2010/main">
                  <a:solidFill>
                    <a:srgbClr val="FFFFFF"/>
                  </a:solidFill>
                </a14:hiddenFill>
              </a:ext>
            </a:extLst>
          </p:spPr>
        </p:pic>
        <p:pic>
          <p:nvPicPr>
            <p:cNvPr id="42007" name="Picture 35"/>
            <p:cNvPicPr>
              <a:picLocks noChangeAspect="1" noChangeArrowheads="1"/>
            </p:cNvPicPr>
            <p:nvPr/>
          </p:nvPicPr>
          <p:blipFill>
            <a:blip r:embed="rId11">
              <a:extLst>
                <a:ext uri="{28A0092B-C50C-407E-A947-70E740481C1C}">
                  <a14:useLocalDpi xmlns:a14="http://schemas.microsoft.com/office/drawing/2010/main" val="0"/>
                </a:ext>
              </a:extLst>
            </a:blip>
            <a:srcRect l="6201"/>
            <a:stretch>
              <a:fillRect/>
            </a:stretch>
          </p:blipFill>
          <p:spPr bwMode="auto">
            <a:xfrm>
              <a:off x="2736" y="3168"/>
              <a:ext cx="726" cy="864"/>
            </a:xfrm>
            <a:prstGeom prst="rect">
              <a:avLst/>
            </a:prstGeom>
            <a:noFill/>
            <a:ln w="31750">
              <a:solidFill>
                <a:srgbClr val="3E6180"/>
              </a:solidFill>
              <a:miter lim="800000"/>
              <a:headEnd/>
              <a:tailEnd/>
            </a:ln>
            <a:extLst>
              <a:ext uri="{909E8E84-426E-40dd-AFC4-6F175D3DCCD1}">
                <a14:hiddenFill xmlns:a14="http://schemas.microsoft.com/office/drawing/2010/main">
                  <a:solidFill>
                    <a:srgbClr val="FFFFFF"/>
                  </a:solidFill>
                </a14:hiddenFill>
              </a:ext>
            </a:extLst>
          </p:spPr>
        </p:pic>
      </p:grpSp>
      <p:grpSp>
        <p:nvGrpSpPr>
          <p:cNvPr id="29" name="Group 8"/>
          <p:cNvGrpSpPr>
            <a:grpSpLocks/>
          </p:cNvGrpSpPr>
          <p:nvPr/>
        </p:nvGrpSpPr>
        <p:grpSpPr bwMode="auto">
          <a:xfrm>
            <a:off x="250660" y="3003550"/>
            <a:ext cx="1492250" cy="1531938"/>
            <a:chOff x="107652" y="3002766"/>
            <a:chExt cx="1493078" cy="1533439"/>
          </a:xfrm>
        </p:grpSpPr>
        <p:pic>
          <p:nvPicPr>
            <p:cNvPr id="30" name="Picture 3"/>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107652" y="3002766"/>
              <a:ext cx="1493078" cy="1517904"/>
            </a:xfrm>
            <a:prstGeom prst="rect">
              <a:avLst/>
            </a:prstGeom>
            <a:noFill/>
            <a:ln w="22225">
              <a:solidFill>
                <a:srgbClr val="3E6180"/>
              </a:solidFill>
              <a:miter lim="800000"/>
              <a:headEnd/>
              <a:tailEnd/>
            </a:ln>
            <a:extLst>
              <a:ext uri="{909E8E84-426E-40dd-AFC4-6F175D3DCCD1}">
                <a14:hiddenFill xmlns:a14="http://schemas.microsoft.com/office/drawing/2010/main">
                  <a:solidFill>
                    <a:srgbClr val="FFFFFF"/>
                  </a:solidFill>
                </a14:hiddenFill>
              </a:ext>
            </a:extLst>
          </p:spPr>
        </p:pic>
        <p:pic>
          <p:nvPicPr>
            <p:cNvPr id="31" name="Picture 1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210" y="3019699"/>
              <a:ext cx="1459470" cy="1516506"/>
            </a:xfrm>
            <a:prstGeom prst="rtTriangle">
              <a:avLst/>
            </a:prstGeom>
            <a:noFill/>
            <a:ln w="22225">
              <a:solidFill>
                <a:srgbClr val="3E6180"/>
              </a:solidFill>
              <a:miter lim="800000"/>
              <a:headEnd/>
              <a:tailEnd/>
            </a:ln>
            <a:extLst>
              <a:ext uri="{909E8E84-426E-40dd-AFC4-6F175D3DCCD1}">
                <a14:hiddenFill xmlns:a14="http://schemas.microsoft.com/office/drawing/2010/main">
                  <a:solidFill>
                    <a:srgbClr val="FFFFFF"/>
                  </a:solidFill>
                </a14:hiddenFill>
              </a:ext>
            </a:extLst>
          </p:spPr>
        </p:pic>
      </p:grpSp>
      <p:grpSp>
        <p:nvGrpSpPr>
          <p:cNvPr id="32" name="Group 1"/>
          <p:cNvGrpSpPr>
            <a:grpSpLocks/>
          </p:cNvGrpSpPr>
          <p:nvPr/>
        </p:nvGrpSpPr>
        <p:grpSpPr bwMode="auto">
          <a:xfrm>
            <a:off x="5626100" y="4816290"/>
            <a:ext cx="1676400" cy="660400"/>
            <a:chOff x="5161166" y="5510996"/>
            <a:chExt cx="1676399" cy="660169"/>
          </a:xfrm>
        </p:grpSpPr>
        <p:pic>
          <p:nvPicPr>
            <p:cNvPr id="33" name="Picture 4" descr="PDB-logo"/>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257801" y="5638801"/>
              <a:ext cx="1550021" cy="411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Rectangle 5"/>
            <p:cNvSpPr>
              <a:spLocks noChangeArrowheads="1"/>
            </p:cNvSpPr>
            <p:nvPr/>
          </p:nvSpPr>
          <p:spPr bwMode="auto">
            <a:xfrm>
              <a:off x="5161166" y="5510996"/>
              <a:ext cx="1676399" cy="660169"/>
            </a:xfrm>
            <a:prstGeom prst="rect">
              <a:avLst/>
            </a:prstGeom>
            <a:noFill/>
            <a:ln w="28575">
              <a:solidFill>
                <a:srgbClr val="3E618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endParaRPr lang="en-US" sz="1800"/>
            </a:p>
          </p:txBody>
        </p:sp>
      </p:grpSp>
      <p:sp>
        <p:nvSpPr>
          <p:cNvPr id="35" name="TextBox 34"/>
          <p:cNvSpPr txBox="1">
            <a:spLocks noChangeArrowheads="1"/>
          </p:cNvSpPr>
          <p:nvPr/>
        </p:nvSpPr>
        <p:spPr bwMode="auto">
          <a:xfrm>
            <a:off x="5583073" y="5863913"/>
            <a:ext cx="1825625" cy="369888"/>
          </a:xfrm>
          <a:prstGeom prst="rect">
            <a:avLst/>
          </a:prstGeom>
          <a:noFill/>
          <a:ln w="9525">
            <a:solidFill>
              <a:srgbClr val="80000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You come here</a:t>
            </a:r>
          </a:p>
        </p:txBody>
      </p:sp>
      <p:sp>
        <p:nvSpPr>
          <p:cNvPr id="36" name="Right Arrow 50"/>
          <p:cNvSpPr>
            <a:spLocks noChangeArrowheads="1"/>
          </p:cNvSpPr>
          <p:nvPr/>
        </p:nvSpPr>
        <p:spPr bwMode="auto">
          <a:xfrm rot="5231067" flipH="1" flipV="1">
            <a:off x="6300787" y="5594166"/>
            <a:ext cx="333375" cy="196850"/>
          </a:xfrm>
          <a:prstGeom prst="rightArrow">
            <a:avLst>
              <a:gd name="adj1" fmla="val 50000"/>
              <a:gd name="adj2" fmla="val 49811"/>
            </a:avLst>
          </a:prstGeom>
          <a:solidFill>
            <a:srgbClr val="0000FF"/>
          </a:solidFill>
          <a:ln w="9525">
            <a:solidFill>
              <a:srgbClr val="0000FF"/>
            </a:solidFill>
            <a:round/>
            <a:headEnd/>
            <a:tailEnd/>
          </a:ln>
        </p:spPr>
        <p:txBody>
          <a:bodyPr rot="10800000" vert="eaVert"/>
          <a:lstStyle/>
          <a:p>
            <a:pPr algn="ctr"/>
            <a:endParaRPr lang="en-US" sz="2000"/>
          </a:p>
        </p:txBody>
      </p:sp>
      <p:sp>
        <p:nvSpPr>
          <p:cNvPr id="37" name="TextBox 36"/>
          <p:cNvSpPr txBox="1">
            <a:spLocks noChangeArrowheads="1"/>
          </p:cNvSpPr>
          <p:nvPr/>
        </p:nvSpPr>
        <p:spPr bwMode="auto">
          <a:xfrm>
            <a:off x="4841875" y="6233801"/>
            <a:ext cx="3373438"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400" dirty="0" smtClean="0">
                <a:solidFill>
                  <a:schemeClr val="tx2"/>
                </a:solidFill>
                <a:hlinkClick r:id="rId14"/>
              </a:rPr>
              <a:t>www.rcsb.org</a:t>
            </a:r>
            <a:r>
              <a:rPr lang="en-US" sz="1400" dirty="0" smtClean="0">
                <a:solidFill>
                  <a:schemeClr val="tx2"/>
                </a:solidFill>
              </a:rPr>
              <a:t>  • </a:t>
            </a:r>
            <a:r>
              <a:rPr lang="en-US" sz="1400" dirty="0" err="1" smtClean="0">
                <a:solidFill>
                  <a:schemeClr val="tx2"/>
                </a:solidFill>
              </a:rPr>
              <a:t>info</a:t>
            </a:r>
            <a:r>
              <a:rPr lang="en-US" sz="1400" dirty="0" err="1">
                <a:solidFill>
                  <a:schemeClr val="tx2"/>
                </a:solidFill>
              </a:rPr>
              <a:t>@rcsb.org</a:t>
            </a:r>
            <a:endParaRPr lang="en-US" sz="1400" dirty="0">
              <a:solidFill>
                <a:schemeClr val="tx2"/>
              </a:solidFill>
            </a:endParaRPr>
          </a:p>
        </p:txBody>
      </p:sp>
    </p:spTree>
    <p:extLst>
      <p:ext uri="{BB962C8B-B14F-4D97-AF65-F5344CB8AC3E}">
        <p14:creationId xmlns:p14="http://schemas.microsoft.com/office/powerpoint/2010/main" val="122886097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6" grpId="0" animBg="1"/>
      <p:bldP spid="37"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4114" name="Rectangle 2"/>
          <p:cNvSpPr>
            <a:spLocks noGrp="1" noChangeArrowheads="1"/>
          </p:cNvSpPr>
          <p:nvPr>
            <p:ph type="title"/>
          </p:nvPr>
        </p:nvSpPr>
        <p:spPr/>
        <p:txBody>
          <a:bodyPr>
            <a:normAutofit fontScale="90000"/>
          </a:bodyPr>
          <a:lstStyle/>
          <a:p>
            <a:pPr eaLnBrk="1" hangingPunct="1">
              <a:defRPr/>
            </a:pPr>
            <a:r>
              <a:rPr lang="sv-SE" sz="3400" smtClean="0">
                <a:solidFill>
                  <a:srgbClr val="0000FF"/>
                </a:solidFill>
                <a:effectLst>
                  <a:outerShdw blurRad="38100" dist="38100" dir="2700000" algn="tl">
                    <a:srgbClr val="DDDDDD"/>
                  </a:outerShdw>
                </a:effectLst>
              </a:rPr>
              <a:t>Experimental techniques for structure determination</a:t>
            </a:r>
            <a:endParaRPr lang="en-US" sz="3400" smtClean="0">
              <a:solidFill>
                <a:srgbClr val="0000FF"/>
              </a:solidFill>
              <a:effectLst>
                <a:outerShdw blurRad="38100" dist="38100" dir="2700000" algn="tl">
                  <a:srgbClr val="DDDDDD"/>
                </a:outerShdw>
              </a:effectLst>
            </a:endParaRPr>
          </a:p>
        </p:txBody>
      </p:sp>
      <p:sp>
        <p:nvSpPr>
          <p:cNvPr id="474115" name="Rectangle 3"/>
          <p:cNvSpPr>
            <a:spLocks noGrp="1" noChangeArrowheads="1"/>
          </p:cNvSpPr>
          <p:nvPr>
            <p:ph type="body" sz="half" idx="1"/>
          </p:nvPr>
        </p:nvSpPr>
        <p:spPr>
          <a:xfrm>
            <a:off x="609600" y="2133600"/>
            <a:ext cx="5715000" cy="3733800"/>
          </a:xfrm>
        </p:spPr>
        <p:txBody>
          <a:bodyPr/>
          <a:lstStyle/>
          <a:p>
            <a:pPr eaLnBrk="1" hangingPunct="1">
              <a:lnSpc>
                <a:spcPct val="250000"/>
              </a:lnSpc>
              <a:defRPr/>
            </a:pPr>
            <a:r>
              <a:rPr lang="sv-SE" sz="2600" smtClean="0"/>
              <a:t>X-ray Crystallography</a:t>
            </a:r>
          </a:p>
          <a:p>
            <a:pPr eaLnBrk="1" hangingPunct="1">
              <a:lnSpc>
                <a:spcPct val="110000"/>
              </a:lnSpc>
              <a:defRPr/>
            </a:pPr>
            <a:r>
              <a:rPr lang="sv-SE" sz="2600" smtClean="0"/>
              <a:t>Nuclear Magnetic Resonance spectroscopy (NMR)</a:t>
            </a:r>
          </a:p>
          <a:p>
            <a:pPr eaLnBrk="1" hangingPunct="1">
              <a:lnSpc>
                <a:spcPct val="120000"/>
              </a:lnSpc>
              <a:defRPr/>
            </a:pPr>
            <a:r>
              <a:rPr lang="sv-SE" sz="2600" smtClean="0"/>
              <a:t>Electron Microscopy/Diffraction </a:t>
            </a:r>
          </a:p>
          <a:p>
            <a:pPr eaLnBrk="1" hangingPunct="1">
              <a:lnSpc>
                <a:spcPct val="120000"/>
              </a:lnSpc>
              <a:defRPr/>
            </a:pPr>
            <a:r>
              <a:rPr lang="en-US" sz="2600" smtClean="0"/>
              <a:t>Free electron lasers ?</a:t>
            </a:r>
          </a:p>
        </p:txBody>
      </p:sp>
      <p:pic>
        <p:nvPicPr>
          <p:cNvPr id="474116" name="Picture 4" descr="EM_ross_river_virus"/>
          <p:cNvPicPr>
            <a:picLocks noGrp="1" noChangeAspect="1" noChangeArrowheads="1"/>
          </p:cNvPicPr>
          <p:nvPr>
            <p:ph type="clipArt" sz="half" idx="2"/>
          </p:nvPr>
        </p:nvPicPr>
        <p:blipFill>
          <a:blip r:embed="rId2">
            <a:extLst>
              <a:ext uri="{28A0092B-C50C-407E-A947-70E740481C1C}">
                <a14:useLocalDpi xmlns:a14="http://schemas.microsoft.com/office/drawing/2010/main" val="0"/>
              </a:ext>
            </a:extLst>
          </a:blip>
          <a:srcRect/>
          <a:stretch>
            <a:fillRect/>
          </a:stretch>
        </p:blipFill>
        <p:spPr>
          <a:xfrm>
            <a:off x="6669088" y="3781425"/>
            <a:ext cx="1614487" cy="1630363"/>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pic>
    </p:spTree>
    <p:extLst>
      <p:ext uri="{BB962C8B-B14F-4D97-AF65-F5344CB8AC3E}">
        <p14:creationId xmlns:p14="http://schemas.microsoft.com/office/powerpoint/2010/main" val="444144747"/>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5138" name="Rectangle 2"/>
          <p:cNvSpPr>
            <a:spLocks noGrp="1" noChangeArrowheads="1"/>
          </p:cNvSpPr>
          <p:nvPr>
            <p:ph type="title"/>
          </p:nvPr>
        </p:nvSpPr>
        <p:spPr/>
        <p:txBody>
          <a:bodyPr/>
          <a:lstStyle/>
          <a:p>
            <a:pPr eaLnBrk="1" hangingPunct="1">
              <a:defRPr/>
            </a:pPr>
            <a:r>
              <a:rPr lang="sv-SE" sz="3400" smtClean="0">
                <a:solidFill>
                  <a:srgbClr val="0000FF"/>
                </a:solidFill>
                <a:effectLst>
                  <a:outerShdw blurRad="38100" dist="38100" dir="2700000" algn="tl">
                    <a:srgbClr val="DDDDDD"/>
                  </a:outerShdw>
                </a:effectLst>
              </a:rPr>
              <a:t>X-ray Crystallography</a:t>
            </a:r>
            <a:endParaRPr lang="en-US" sz="3400" smtClean="0">
              <a:solidFill>
                <a:srgbClr val="0000FF"/>
              </a:solidFill>
              <a:effectLst>
                <a:outerShdw blurRad="38100" dist="38100" dir="2700000" algn="tl">
                  <a:srgbClr val="DDDDDD"/>
                </a:outerShdw>
              </a:effectLst>
            </a:endParaRPr>
          </a:p>
        </p:txBody>
      </p:sp>
      <p:pic>
        <p:nvPicPr>
          <p:cNvPr id="79874" name="Picture 3" descr="xta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2057400"/>
            <a:ext cx="2209800" cy="1801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9875" name="Picture 4" descr="FIG18_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0" y="2057400"/>
            <a:ext cx="2252663" cy="4300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9876" name="Picture 5" descr="2CBS_structur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00800" y="2895600"/>
            <a:ext cx="2381250" cy="2381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9877" name="Picture 6" descr="ESRF_aerial"/>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5800" y="4114800"/>
            <a:ext cx="2971800" cy="222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13548363"/>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6162" name="Rectangle 2"/>
          <p:cNvSpPr>
            <a:spLocks noGrp="1" noChangeArrowheads="1"/>
          </p:cNvSpPr>
          <p:nvPr>
            <p:ph type="title"/>
          </p:nvPr>
        </p:nvSpPr>
        <p:spPr>
          <a:xfrm>
            <a:off x="1263650" y="533400"/>
            <a:ext cx="6616700" cy="825500"/>
          </a:xfrm>
        </p:spPr>
        <p:txBody>
          <a:bodyPr/>
          <a:lstStyle/>
          <a:p>
            <a:pPr eaLnBrk="1" hangingPunct="1">
              <a:defRPr/>
            </a:pPr>
            <a:r>
              <a:rPr lang="sv-SE" sz="3400" smtClean="0">
                <a:solidFill>
                  <a:srgbClr val="0000FF"/>
                </a:solidFill>
                <a:effectLst>
                  <a:outerShdw blurRad="38100" dist="38100" dir="2700000" algn="tl">
                    <a:srgbClr val="DDDDDD"/>
                  </a:outerShdw>
                </a:effectLst>
              </a:rPr>
              <a:t>X-ray Crystallography..</a:t>
            </a:r>
            <a:endParaRPr lang="en-US" sz="3400" smtClean="0">
              <a:solidFill>
                <a:srgbClr val="0000FF"/>
              </a:solidFill>
              <a:effectLst>
                <a:outerShdw blurRad="38100" dist="38100" dir="2700000" algn="tl">
                  <a:srgbClr val="DDDDDD"/>
                </a:outerShdw>
              </a:effectLst>
            </a:endParaRPr>
          </a:p>
        </p:txBody>
      </p:sp>
      <p:sp>
        <p:nvSpPr>
          <p:cNvPr id="476163" name="Rectangle 3"/>
          <p:cNvSpPr>
            <a:spLocks noGrp="1" noChangeArrowheads="1"/>
          </p:cNvSpPr>
          <p:nvPr>
            <p:ph type="body" idx="1"/>
          </p:nvPr>
        </p:nvSpPr>
        <p:spPr>
          <a:xfrm>
            <a:off x="1263650" y="1684338"/>
            <a:ext cx="6697663" cy="4446587"/>
          </a:xfrm>
        </p:spPr>
        <p:txBody>
          <a:bodyPr/>
          <a:lstStyle/>
          <a:p>
            <a:pPr eaLnBrk="1" hangingPunct="1">
              <a:defRPr/>
            </a:pPr>
            <a:r>
              <a:rPr lang="sv-SE" smtClean="0"/>
              <a:t>From small molecules to viruses</a:t>
            </a:r>
          </a:p>
          <a:p>
            <a:pPr eaLnBrk="1" hangingPunct="1">
              <a:defRPr/>
            </a:pPr>
            <a:r>
              <a:rPr lang="sv-SE" smtClean="0"/>
              <a:t>Information about the positions of individual atoms</a:t>
            </a:r>
          </a:p>
          <a:p>
            <a:pPr eaLnBrk="1" hangingPunct="1">
              <a:defRPr/>
            </a:pPr>
            <a:r>
              <a:rPr lang="sv-SE" smtClean="0"/>
              <a:t>Limited information about dynamics</a:t>
            </a:r>
          </a:p>
          <a:p>
            <a:pPr eaLnBrk="1" hangingPunct="1">
              <a:defRPr/>
            </a:pPr>
            <a:r>
              <a:rPr lang="sv-SE" smtClean="0"/>
              <a:t>Requires crystals</a:t>
            </a:r>
          </a:p>
          <a:p>
            <a:pPr eaLnBrk="1" hangingPunct="1">
              <a:buFontTx/>
              <a:buNone/>
              <a:defRPr/>
            </a:pPr>
            <a:endParaRPr lang="en-US" smtClean="0"/>
          </a:p>
        </p:txBody>
      </p:sp>
      <p:pic>
        <p:nvPicPr>
          <p:cNvPr id="80899" name="Picture 4" descr="xta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1200" y="4495800"/>
            <a:ext cx="1752600" cy="142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27889642"/>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Structural variation</a:t>
            </a:r>
            <a:endParaRPr lang="en-US" dirty="0"/>
          </a:p>
        </p:txBody>
      </p:sp>
      <p:pic>
        <p:nvPicPr>
          <p:cNvPr id="3" name="Picture 2"/>
          <p:cNvPicPr>
            <a:picLocks noChangeAspect="1"/>
          </p:cNvPicPr>
          <p:nvPr/>
        </p:nvPicPr>
        <p:blipFill>
          <a:blip r:embed="rId2"/>
          <a:stretch>
            <a:fillRect/>
          </a:stretch>
        </p:blipFill>
        <p:spPr>
          <a:xfrm>
            <a:off x="635000" y="1423032"/>
            <a:ext cx="7620000" cy="4965700"/>
          </a:xfrm>
          <a:prstGeom prst="rect">
            <a:avLst/>
          </a:prstGeom>
        </p:spPr>
      </p:pic>
    </p:spTree>
    <p:extLst>
      <p:ext uri="{BB962C8B-B14F-4D97-AF65-F5344CB8AC3E}">
        <p14:creationId xmlns:p14="http://schemas.microsoft.com/office/powerpoint/2010/main" val="33621174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8210" name="Rectangle 2"/>
          <p:cNvSpPr>
            <a:spLocks noGrp="1" noChangeArrowheads="1"/>
          </p:cNvSpPr>
          <p:nvPr>
            <p:ph type="title"/>
          </p:nvPr>
        </p:nvSpPr>
        <p:spPr/>
        <p:txBody>
          <a:bodyPr/>
          <a:lstStyle/>
          <a:p>
            <a:pPr eaLnBrk="1" hangingPunct="1">
              <a:defRPr/>
            </a:pPr>
            <a:r>
              <a:rPr lang="sv-SE" sz="3400" smtClean="0">
                <a:solidFill>
                  <a:srgbClr val="0000FF"/>
                </a:solidFill>
                <a:effectLst>
                  <a:outerShdw blurRad="38100" dist="38100" dir="2700000" algn="tl">
                    <a:srgbClr val="DDDDDD"/>
                  </a:outerShdw>
                </a:effectLst>
              </a:rPr>
              <a:t>NMR</a:t>
            </a:r>
            <a:endParaRPr lang="en-US" sz="3400" smtClean="0">
              <a:solidFill>
                <a:srgbClr val="0000FF"/>
              </a:solidFill>
              <a:effectLst>
                <a:outerShdw blurRad="38100" dist="38100" dir="2700000" algn="tl">
                  <a:srgbClr val="DDDDDD"/>
                </a:outerShdw>
              </a:effectLst>
            </a:endParaRPr>
          </a:p>
        </p:txBody>
      </p:sp>
      <p:sp>
        <p:nvSpPr>
          <p:cNvPr id="478211" name="Rectangle 3"/>
          <p:cNvSpPr>
            <a:spLocks noGrp="1" noChangeArrowheads="1"/>
          </p:cNvSpPr>
          <p:nvPr>
            <p:ph type="body" idx="1"/>
          </p:nvPr>
        </p:nvSpPr>
        <p:spPr>
          <a:xfrm>
            <a:off x="457200" y="1600200"/>
            <a:ext cx="6051550" cy="4278313"/>
          </a:xfrm>
        </p:spPr>
        <p:txBody>
          <a:bodyPr/>
          <a:lstStyle/>
          <a:p>
            <a:pPr eaLnBrk="1" hangingPunct="1">
              <a:defRPr/>
            </a:pPr>
            <a:r>
              <a:rPr lang="sv-SE" sz="2600" smtClean="0"/>
              <a:t>Limited to molecules up to ~50kDa (good quality up to 30 kDa)</a:t>
            </a:r>
          </a:p>
          <a:p>
            <a:pPr eaLnBrk="1" hangingPunct="1">
              <a:defRPr/>
            </a:pPr>
            <a:r>
              <a:rPr lang="sv-SE" sz="2600" smtClean="0"/>
              <a:t>Information about distances between pairs of atoms</a:t>
            </a:r>
          </a:p>
          <a:p>
            <a:pPr lvl="1" eaLnBrk="1" hangingPunct="1">
              <a:defRPr/>
            </a:pPr>
            <a:r>
              <a:rPr lang="sv-SE" sz="2200" smtClean="0"/>
              <a:t>A 2-d resonance spectrum with off-diagonal peaks</a:t>
            </a:r>
          </a:p>
          <a:p>
            <a:pPr eaLnBrk="1" hangingPunct="1">
              <a:defRPr/>
            </a:pPr>
            <a:r>
              <a:rPr lang="sv-SE" sz="2600" smtClean="0"/>
              <a:t>Requires soluble, non-aggregating material</a:t>
            </a:r>
            <a:endParaRPr lang="en-US" sz="2600" smtClean="0"/>
          </a:p>
        </p:txBody>
      </p:sp>
      <p:pic>
        <p:nvPicPr>
          <p:cNvPr id="81923" name="Picture 4" descr="dnabN_NM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77000" y="2362200"/>
            <a:ext cx="2266950" cy="2633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33448007"/>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2"/>
          <p:cNvSpPr>
            <a:spLocks noGrp="1" noChangeArrowheads="1"/>
          </p:cNvSpPr>
          <p:nvPr>
            <p:ph type="title"/>
          </p:nvPr>
        </p:nvSpPr>
        <p:spPr/>
        <p:txBody>
          <a:bodyPr/>
          <a:lstStyle/>
          <a:p>
            <a:r>
              <a:rPr lang="en-US" smtClean="0"/>
              <a:t>What is in the PDB?</a:t>
            </a:r>
            <a:endParaRPr lang="en-US"/>
          </a:p>
        </p:txBody>
      </p:sp>
      <p:sp>
        <p:nvSpPr>
          <p:cNvPr id="51202" name="Rectangle 3"/>
          <p:cNvSpPr>
            <a:spLocks noGrp="1" noChangeArrowheads="1"/>
          </p:cNvSpPr>
          <p:nvPr>
            <p:ph idx="1"/>
          </p:nvPr>
        </p:nvSpPr>
        <p:spPr/>
        <p:txBody>
          <a:bodyPr>
            <a:normAutofit fontScale="77500" lnSpcReduction="20000"/>
          </a:bodyPr>
          <a:lstStyle/>
          <a:p>
            <a:r>
              <a:rPr lang="en-US" smtClean="0"/>
              <a:t>Coordinate and experimental data files </a:t>
            </a:r>
          </a:p>
          <a:p>
            <a:r>
              <a:rPr lang="en-US" smtClean="0"/>
              <a:t>Details about sample preparation, data collection and structure solution</a:t>
            </a:r>
          </a:p>
          <a:p>
            <a:r>
              <a:rPr lang="en-US" smtClean="0"/>
              <a:t>Sequence(s) of polymers (proteins and nucleic acids) in the structure</a:t>
            </a:r>
          </a:p>
          <a:p>
            <a:r>
              <a:rPr lang="en-US" smtClean="0"/>
              <a:t>Information about ligands in the structure</a:t>
            </a:r>
          </a:p>
          <a:p>
            <a:endParaRPr lang="en-US" smtClean="0"/>
          </a:p>
          <a:p>
            <a:endParaRPr lang="en-US" smtClean="0"/>
          </a:p>
          <a:p>
            <a:r>
              <a:rPr lang="en-US" smtClean="0"/>
              <a:t>Links to various resources that describe the sequence, function and other properties of the molecule.</a:t>
            </a:r>
          </a:p>
          <a:p>
            <a:r>
              <a:rPr lang="en-US" smtClean="0"/>
              <a:t>Classification of structures by sequence, structure, function and other criteria</a:t>
            </a:r>
            <a:endParaRPr lang="en-US"/>
          </a:p>
        </p:txBody>
      </p:sp>
      <p:sp>
        <p:nvSpPr>
          <p:cNvPr id="186372" name="Text Box 4"/>
          <p:cNvSpPr txBox="1">
            <a:spLocks noChangeArrowheads="1"/>
          </p:cNvSpPr>
          <p:nvPr/>
        </p:nvSpPr>
        <p:spPr bwMode="auto">
          <a:xfrm rot="16200000">
            <a:off x="-858640" y="2309019"/>
            <a:ext cx="2201862"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sz="1600" b="0" dirty="0">
                <a:solidFill>
                  <a:schemeClr val="tx2"/>
                </a:solidFill>
              </a:rPr>
              <a:t>Download/Use directly</a:t>
            </a:r>
          </a:p>
        </p:txBody>
      </p:sp>
      <p:sp>
        <p:nvSpPr>
          <p:cNvPr id="186373" name="Text Box 5"/>
          <p:cNvSpPr txBox="1">
            <a:spLocks noChangeArrowheads="1"/>
          </p:cNvSpPr>
          <p:nvPr/>
        </p:nvSpPr>
        <p:spPr bwMode="auto">
          <a:xfrm rot="16200000">
            <a:off x="-619919" y="5266532"/>
            <a:ext cx="1878013"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sz="1600" b="0" dirty="0">
                <a:solidFill>
                  <a:schemeClr val="tx2"/>
                </a:solidFill>
              </a:rPr>
              <a:t>Link to/Find similar</a:t>
            </a:r>
          </a:p>
        </p:txBody>
      </p:sp>
    </p:spTree>
    <p:extLst>
      <p:ext uri="{BB962C8B-B14F-4D97-AF65-F5344CB8AC3E}">
        <p14:creationId xmlns:p14="http://schemas.microsoft.com/office/powerpoint/2010/main" val="93833699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411163" y="990599"/>
            <a:ext cx="8229600" cy="830263"/>
          </a:xfrm>
        </p:spPr>
        <p:txBody>
          <a:bodyPr/>
          <a:lstStyle/>
          <a:p>
            <a:pPr eaLnBrk="1" hangingPunct="1">
              <a:defRPr/>
            </a:pPr>
            <a:r>
              <a:rPr lang="en-US" sz="3200" b="1" dirty="0" smtClean="0">
                <a:solidFill>
                  <a:srgbClr val="A50021"/>
                </a:solidFill>
                <a:ea typeface="+mn-ea"/>
                <a:cs typeface="+mn-cs"/>
              </a:rPr>
              <a:t>Protein 3D Structures</a:t>
            </a:r>
          </a:p>
        </p:txBody>
      </p:sp>
      <p:sp>
        <p:nvSpPr>
          <p:cNvPr id="9219" name="Text Box 3"/>
          <p:cNvSpPr txBox="1">
            <a:spLocks noChangeArrowheads="1"/>
          </p:cNvSpPr>
          <p:nvPr/>
        </p:nvSpPr>
        <p:spPr bwMode="auto">
          <a:xfrm>
            <a:off x="106363" y="1671638"/>
            <a:ext cx="8991600" cy="1016000"/>
          </a:xfrm>
          <a:prstGeom prst="rect">
            <a:avLst/>
          </a:prstGeom>
          <a:noFill/>
          <a:ln w="9525">
            <a:noFill/>
            <a:miter lim="800000"/>
            <a:headEnd/>
            <a:tailEnd/>
          </a:ln>
        </p:spPr>
        <p:txBody>
          <a:bodyPr>
            <a:spAutoFit/>
          </a:bodyPr>
          <a:lstStyle>
            <a:lvl1pPr marL="457200" indent="-457200"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algn="ctr" eaLnBrk="1" hangingPunct="1">
              <a:spcBef>
                <a:spcPct val="50000"/>
              </a:spcBef>
            </a:pPr>
            <a:r>
              <a:rPr lang="en-US" sz="2400" dirty="0" smtClean="0">
                <a:latin typeface="+mn-lt"/>
              </a:rPr>
              <a:t>Structure </a:t>
            </a:r>
            <a:r>
              <a:rPr lang="mr-IN" sz="2400" dirty="0" smtClean="0">
                <a:latin typeface="+mn-lt"/>
              </a:rPr>
              <a:t>–</a:t>
            </a:r>
            <a:r>
              <a:rPr lang="en-US" sz="2400" dirty="0" smtClean="0">
                <a:latin typeface="+mn-lt"/>
              </a:rPr>
              <a:t> shape guides function</a:t>
            </a:r>
            <a:endParaRPr lang="en-US" sz="2400" dirty="0">
              <a:latin typeface="+mn-lt"/>
            </a:endParaRPr>
          </a:p>
          <a:p>
            <a:pPr algn="ctr" eaLnBrk="1" hangingPunct="1">
              <a:spcBef>
                <a:spcPct val="50000"/>
              </a:spcBef>
              <a:buFontTx/>
              <a:buChar char="•"/>
            </a:pPr>
            <a:endParaRPr lang="en-US" sz="2400" dirty="0">
              <a:latin typeface="+mn-lt"/>
            </a:endParaRPr>
          </a:p>
        </p:txBody>
      </p:sp>
      <p:pic>
        <p:nvPicPr>
          <p:cNvPr id="58372" name="Picture 9" descr="image"/>
          <p:cNvPicPr>
            <a:picLocks noChangeAspect="1" noChangeArrowheads="1"/>
          </p:cNvPicPr>
          <p:nvPr/>
        </p:nvPicPr>
        <p:blipFill>
          <a:blip r:embed="rId3">
            <a:extLst>
              <a:ext uri="{28A0092B-C50C-407E-A947-70E740481C1C}">
                <a14:useLocalDpi xmlns:a14="http://schemas.microsoft.com/office/drawing/2010/main" val="0"/>
              </a:ext>
            </a:extLst>
          </a:blip>
          <a:srcRect l="30144" t="15697" r="26595" b="18889"/>
          <a:stretch>
            <a:fillRect/>
          </a:stretch>
        </p:blipFill>
        <p:spPr bwMode="auto">
          <a:xfrm>
            <a:off x="2424113" y="2898775"/>
            <a:ext cx="3959225" cy="395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1" name="Text Box 10"/>
          <p:cNvSpPr txBox="1">
            <a:spLocks noChangeArrowheads="1"/>
          </p:cNvSpPr>
          <p:nvPr/>
        </p:nvSpPr>
        <p:spPr bwMode="auto">
          <a:xfrm>
            <a:off x="228600" y="4038600"/>
            <a:ext cx="2357586" cy="461665"/>
          </a:xfrm>
          <a:prstGeom prst="rect">
            <a:avLst/>
          </a:prstGeom>
          <a:noFill/>
          <a:ln w="9525">
            <a:noFill/>
            <a:miter lim="800000"/>
            <a:headEnd/>
            <a:tailEnd/>
          </a:ln>
        </p:spPr>
        <p:txBody>
          <a:bodyPr wrap="none">
            <a:spAutoFit/>
          </a:bodyPr>
          <a:lstStyle/>
          <a:p>
            <a:pPr>
              <a:defRPr/>
            </a:pPr>
            <a:r>
              <a:rPr lang="en-US" sz="2400" dirty="0" smtClean="0">
                <a:solidFill>
                  <a:srgbClr val="E60000"/>
                </a:solidFill>
                <a:latin typeface="+mj-lt"/>
                <a:ea typeface="+mn-ea"/>
              </a:rPr>
              <a:t>Binding </a:t>
            </a:r>
            <a:r>
              <a:rPr lang="en-US" sz="2400" dirty="0">
                <a:solidFill>
                  <a:srgbClr val="E60000"/>
                </a:solidFill>
                <a:latin typeface="+mj-lt"/>
                <a:ea typeface="+mn-ea"/>
              </a:rPr>
              <a:t>pockets</a:t>
            </a:r>
          </a:p>
        </p:txBody>
      </p:sp>
      <p:sp>
        <p:nvSpPr>
          <p:cNvPr id="9222" name="Text Box 11"/>
          <p:cNvSpPr txBox="1">
            <a:spLocks noChangeArrowheads="1"/>
          </p:cNvSpPr>
          <p:nvPr/>
        </p:nvSpPr>
        <p:spPr bwMode="auto">
          <a:xfrm>
            <a:off x="7434263" y="6364288"/>
            <a:ext cx="1709737" cy="369887"/>
          </a:xfrm>
          <a:prstGeom prst="rect">
            <a:avLst/>
          </a:prstGeom>
          <a:noFill/>
          <a:ln w="9525">
            <a:noFill/>
            <a:miter lim="800000"/>
            <a:headEnd/>
            <a:tailEnd/>
          </a:ln>
        </p:spPr>
        <p:txBody>
          <a:bodyPr>
            <a:spAutoFit/>
          </a:bodyPr>
          <a:lstStyle/>
          <a:p>
            <a:pPr>
              <a:defRPr/>
            </a:pPr>
            <a:r>
              <a:rPr lang="en-US" dirty="0">
                <a:latin typeface="+mj-lt"/>
                <a:ea typeface="+mn-ea"/>
              </a:rPr>
              <a:t>PDB ID 1nw7       </a:t>
            </a:r>
          </a:p>
        </p:txBody>
      </p:sp>
      <p:sp>
        <p:nvSpPr>
          <p:cNvPr id="7" name="Rectangle 2"/>
          <p:cNvSpPr txBox="1">
            <a:spLocks noChangeArrowheads="1"/>
          </p:cNvSpPr>
          <p:nvPr/>
        </p:nvSpPr>
        <p:spPr bwMode="auto">
          <a:xfrm>
            <a:off x="0" y="274638"/>
            <a:ext cx="9144000" cy="706437"/>
          </a:xfrm>
          <a:prstGeom prst="rect">
            <a:avLst/>
          </a:prstGeom>
          <a:solidFill>
            <a:srgbClr val="DDDDDD"/>
          </a:solidFill>
          <a:ln w="9525">
            <a:noFill/>
            <a:miter lim="800000"/>
            <a:headEnd/>
            <a:tailEnd/>
          </a:ln>
          <a:effectLst/>
        </p:spPr>
        <p:txBody>
          <a:bodyPr anchor="ctr"/>
          <a:lstStyle/>
          <a:p>
            <a:pPr algn="ctr">
              <a:defRPr/>
            </a:pPr>
            <a:r>
              <a:rPr lang="en-US" sz="3200" dirty="0">
                <a:latin typeface="+mj-lt"/>
                <a:ea typeface="+mn-ea"/>
                <a:cs typeface="+mn-cs"/>
              </a:rPr>
              <a:t>Investigating &amp; visualizing protein structures</a:t>
            </a:r>
            <a:endParaRPr lang="en-US" sz="3600" kern="0" dirty="0">
              <a:latin typeface="+mj-lt"/>
              <a:ea typeface="+mj-ea"/>
              <a:cs typeface="+mj-cs"/>
            </a:endParaRPr>
          </a:p>
        </p:txBody>
      </p:sp>
    </p:spTree>
    <p:extLst>
      <p:ext uri="{BB962C8B-B14F-4D97-AF65-F5344CB8AC3E}">
        <p14:creationId xmlns:p14="http://schemas.microsoft.com/office/powerpoint/2010/main" val="3399463588"/>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Text Box 6"/>
          <p:cNvSpPr txBox="1">
            <a:spLocks noChangeArrowheads="1"/>
          </p:cNvSpPr>
          <p:nvPr/>
        </p:nvSpPr>
        <p:spPr bwMode="auto">
          <a:xfrm>
            <a:off x="71438" y="1843088"/>
            <a:ext cx="8991600" cy="1016000"/>
          </a:xfrm>
          <a:prstGeom prst="rect">
            <a:avLst/>
          </a:prstGeom>
          <a:noFill/>
          <a:ln w="9525">
            <a:noFill/>
            <a:miter lim="800000"/>
            <a:headEnd/>
            <a:tailEnd/>
          </a:ln>
        </p:spPr>
        <p:txBody>
          <a:bodyPr>
            <a:spAutoFit/>
          </a:bodyPr>
          <a:lstStyle>
            <a:lvl1pPr marL="457200" indent="-457200"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algn="ctr" eaLnBrk="1" hangingPunct="1">
              <a:spcBef>
                <a:spcPct val="50000"/>
              </a:spcBef>
            </a:pPr>
            <a:r>
              <a:rPr lang="en-US" sz="2400" dirty="0" smtClean="0">
                <a:latin typeface="+mn-lt"/>
              </a:rPr>
              <a:t>Structure </a:t>
            </a:r>
            <a:r>
              <a:rPr lang="mr-IN" sz="2400" dirty="0" smtClean="0">
                <a:latin typeface="+mn-lt"/>
              </a:rPr>
              <a:t>–</a:t>
            </a:r>
            <a:r>
              <a:rPr lang="en-US" sz="2400" dirty="0" smtClean="0">
                <a:latin typeface="+mn-lt"/>
              </a:rPr>
              <a:t> chemical properties guide function</a:t>
            </a:r>
            <a:endParaRPr lang="en-US" sz="2400" dirty="0">
              <a:latin typeface="+mn-lt"/>
            </a:endParaRPr>
          </a:p>
          <a:p>
            <a:pPr algn="ctr" eaLnBrk="1" hangingPunct="1">
              <a:spcBef>
                <a:spcPct val="50000"/>
              </a:spcBef>
              <a:buFontTx/>
              <a:buChar char="•"/>
            </a:pPr>
            <a:endParaRPr lang="en-US" sz="2400" dirty="0">
              <a:latin typeface="+mn-lt"/>
            </a:endParaRPr>
          </a:p>
        </p:txBody>
      </p:sp>
      <p:grpSp>
        <p:nvGrpSpPr>
          <p:cNvPr id="59395" name="Group 8"/>
          <p:cNvGrpSpPr>
            <a:grpSpLocks noChangeAspect="1"/>
          </p:cNvGrpSpPr>
          <p:nvPr/>
        </p:nvGrpSpPr>
        <p:grpSpPr bwMode="auto">
          <a:xfrm>
            <a:off x="1235075" y="3292475"/>
            <a:ext cx="6626225" cy="3065463"/>
            <a:chOff x="696" y="2564"/>
            <a:chExt cx="3485" cy="1612"/>
          </a:xfrm>
        </p:grpSpPr>
        <p:pic>
          <p:nvPicPr>
            <p:cNvPr id="59399" name="Picture 9" descr="0314"/>
            <p:cNvPicPr>
              <a:picLocks noChangeAspect="1" noChangeArrowheads="1"/>
            </p:cNvPicPr>
            <p:nvPr/>
          </p:nvPicPr>
          <p:blipFill>
            <a:blip r:embed="rId3">
              <a:extLst>
                <a:ext uri="{28A0092B-C50C-407E-A947-70E740481C1C}">
                  <a14:useLocalDpi xmlns:a14="http://schemas.microsoft.com/office/drawing/2010/main" val="0"/>
                </a:ext>
              </a:extLst>
            </a:blip>
            <a:srcRect r="52354" b="11147"/>
            <a:stretch>
              <a:fillRect/>
            </a:stretch>
          </p:blipFill>
          <p:spPr bwMode="auto">
            <a:xfrm>
              <a:off x="696" y="2564"/>
              <a:ext cx="1368" cy="1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400" name="Picture 10"/>
            <p:cNvPicPr>
              <a:picLocks noChangeAspect="1" noChangeArrowheads="1"/>
            </p:cNvPicPr>
            <p:nvPr/>
          </p:nvPicPr>
          <p:blipFill>
            <a:blip r:embed="rId4">
              <a:extLst>
                <a:ext uri="{28A0092B-C50C-407E-A947-70E740481C1C}">
                  <a14:useLocalDpi xmlns:a14="http://schemas.microsoft.com/office/drawing/2010/main" val="0"/>
                </a:ext>
              </a:extLst>
            </a:blip>
            <a:srcRect l="4395" t="1402" r="2098" b="6728"/>
            <a:stretch>
              <a:fillRect/>
            </a:stretch>
          </p:blipFill>
          <p:spPr bwMode="auto">
            <a:xfrm>
              <a:off x="2755" y="2721"/>
              <a:ext cx="1426" cy="1311"/>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10248" name="Line 11"/>
            <p:cNvSpPr>
              <a:spLocks noChangeAspect="1" noChangeShapeType="1"/>
            </p:cNvSpPr>
            <p:nvPr/>
          </p:nvSpPr>
          <p:spPr bwMode="auto">
            <a:xfrm flipV="1">
              <a:off x="1584" y="2714"/>
              <a:ext cx="1165" cy="694"/>
            </a:xfrm>
            <a:prstGeom prst="line">
              <a:avLst/>
            </a:prstGeom>
            <a:noFill/>
            <a:ln w="19050">
              <a:solidFill>
                <a:schemeClr val="tx1"/>
              </a:solidFill>
              <a:round/>
              <a:headEnd/>
              <a:tailEnd/>
            </a:ln>
          </p:spPr>
          <p:txBody>
            <a:bodyPr/>
            <a:lstStyle/>
            <a:p>
              <a:pPr>
                <a:defRPr/>
              </a:pPr>
              <a:endParaRPr lang="en-US">
                <a:latin typeface="+mj-lt"/>
                <a:ea typeface="+mn-ea"/>
              </a:endParaRPr>
            </a:p>
          </p:txBody>
        </p:sp>
        <p:sp>
          <p:nvSpPr>
            <p:cNvPr id="10249" name="Line 12"/>
            <p:cNvSpPr>
              <a:spLocks noChangeAspect="1" noChangeShapeType="1"/>
            </p:cNvSpPr>
            <p:nvPr/>
          </p:nvSpPr>
          <p:spPr bwMode="auto">
            <a:xfrm>
              <a:off x="1584" y="3408"/>
              <a:ext cx="1155" cy="611"/>
            </a:xfrm>
            <a:prstGeom prst="line">
              <a:avLst/>
            </a:prstGeom>
            <a:noFill/>
            <a:ln w="19050">
              <a:solidFill>
                <a:schemeClr val="tx1"/>
              </a:solidFill>
              <a:round/>
              <a:headEnd/>
              <a:tailEnd/>
            </a:ln>
          </p:spPr>
          <p:txBody>
            <a:bodyPr/>
            <a:lstStyle/>
            <a:p>
              <a:pPr>
                <a:defRPr/>
              </a:pPr>
              <a:endParaRPr lang="en-US">
                <a:latin typeface="+mj-lt"/>
                <a:ea typeface="+mn-ea"/>
              </a:endParaRPr>
            </a:p>
          </p:txBody>
        </p:sp>
      </p:grpSp>
      <p:sp>
        <p:nvSpPr>
          <p:cNvPr id="15" name="Rectangle 2"/>
          <p:cNvSpPr>
            <a:spLocks noGrp="1" noChangeArrowheads="1"/>
          </p:cNvSpPr>
          <p:nvPr>
            <p:ph type="title"/>
          </p:nvPr>
        </p:nvSpPr>
        <p:spPr>
          <a:xfrm>
            <a:off x="330200" y="820738"/>
            <a:ext cx="8229600" cy="1143000"/>
          </a:xfrm>
        </p:spPr>
        <p:txBody>
          <a:bodyPr/>
          <a:lstStyle/>
          <a:p>
            <a:pPr eaLnBrk="1" hangingPunct="1">
              <a:defRPr/>
            </a:pPr>
            <a:r>
              <a:rPr lang="en-US" sz="3200" b="1" dirty="0" smtClean="0">
                <a:solidFill>
                  <a:srgbClr val="A50021"/>
                </a:solidFill>
                <a:ea typeface="+mn-ea"/>
                <a:cs typeface="+mn-cs"/>
              </a:rPr>
              <a:t>Protein 3D Structures</a:t>
            </a:r>
          </a:p>
        </p:txBody>
      </p:sp>
      <p:sp>
        <p:nvSpPr>
          <p:cNvPr id="16" name="Rectangle 2"/>
          <p:cNvSpPr txBox="1">
            <a:spLocks noChangeArrowheads="1"/>
          </p:cNvSpPr>
          <p:nvPr/>
        </p:nvSpPr>
        <p:spPr bwMode="auto">
          <a:xfrm>
            <a:off x="0" y="274638"/>
            <a:ext cx="9144000" cy="706437"/>
          </a:xfrm>
          <a:prstGeom prst="rect">
            <a:avLst/>
          </a:prstGeom>
          <a:solidFill>
            <a:srgbClr val="DDDDDD"/>
          </a:solidFill>
          <a:ln w="9525">
            <a:noFill/>
            <a:miter lim="800000"/>
            <a:headEnd/>
            <a:tailEnd/>
          </a:ln>
          <a:effectLst/>
        </p:spPr>
        <p:txBody>
          <a:bodyPr anchor="ctr"/>
          <a:lstStyle/>
          <a:p>
            <a:pPr algn="ctr">
              <a:defRPr/>
            </a:pPr>
            <a:r>
              <a:rPr lang="en-US" sz="3200" dirty="0">
                <a:latin typeface="+mj-lt"/>
                <a:ea typeface="+mn-ea"/>
                <a:cs typeface="+mn-cs"/>
              </a:rPr>
              <a:t>Investigating &amp; visualizing protein structures</a:t>
            </a:r>
            <a:endParaRPr lang="en-US" sz="3600" kern="0" dirty="0">
              <a:latin typeface="+mj-lt"/>
              <a:ea typeface="+mj-ea"/>
              <a:cs typeface="+mj-cs"/>
            </a:endParaRPr>
          </a:p>
        </p:txBody>
      </p:sp>
    </p:spTree>
    <p:extLst>
      <p:ext uri="{BB962C8B-B14F-4D97-AF65-F5344CB8AC3E}">
        <p14:creationId xmlns:p14="http://schemas.microsoft.com/office/powerpoint/2010/main" val="4187519078"/>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Text Box 3"/>
          <p:cNvSpPr txBox="1">
            <a:spLocks noChangeArrowheads="1"/>
          </p:cNvSpPr>
          <p:nvPr/>
        </p:nvSpPr>
        <p:spPr bwMode="auto">
          <a:xfrm>
            <a:off x="152400" y="1770063"/>
            <a:ext cx="8991600" cy="1016000"/>
          </a:xfrm>
          <a:prstGeom prst="rect">
            <a:avLst/>
          </a:prstGeom>
          <a:noFill/>
          <a:ln w="9525">
            <a:noFill/>
            <a:miter lim="800000"/>
            <a:headEnd/>
            <a:tailEnd/>
          </a:ln>
        </p:spPr>
        <p:txBody>
          <a:bodyPr>
            <a:spAutoFit/>
          </a:bodyPr>
          <a:lstStyle>
            <a:lvl1pPr marL="457200" indent="-457200"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algn="ctr" eaLnBrk="1" hangingPunct="1">
              <a:spcBef>
                <a:spcPct val="50000"/>
              </a:spcBef>
            </a:pPr>
            <a:r>
              <a:rPr lang="en-US" sz="2400" dirty="0" smtClean="0">
                <a:latin typeface="Arial"/>
                <a:cs typeface="Arial"/>
              </a:rPr>
              <a:t>Structure </a:t>
            </a:r>
            <a:r>
              <a:rPr lang="mr-IN" sz="2400" dirty="0" smtClean="0">
                <a:latin typeface="Arial"/>
                <a:cs typeface="Arial"/>
              </a:rPr>
              <a:t>–</a:t>
            </a:r>
            <a:r>
              <a:rPr lang="en-US" sz="2400" dirty="0" smtClean="0">
                <a:latin typeface="Arial"/>
                <a:cs typeface="Arial"/>
              </a:rPr>
              <a:t> global fold guides function</a:t>
            </a:r>
            <a:endParaRPr lang="en-US" sz="2400" dirty="0">
              <a:latin typeface="Arial"/>
              <a:cs typeface="Arial"/>
            </a:endParaRPr>
          </a:p>
          <a:p>
            <a:pPr algn="ctr" eaLnBrk="1" hangingPunct="1">
              <a:spcBef>
                <a:spcPct val="50000"/>
              </a:spcBef>
              <a:buFontTx/>
              <a:buChar char="•"/>
            </a:pPr>
            <a:endParaRPr lang="en-US" sz="2400" dirty="0">
              <a:latin typeface="Arial"/>
              <a:cs typeface="Arial"/>
            </a:endParaRPr>
          </a:p>
        </p:txBody>
      </p:sp>
      <p:grpSp>
        <p:nvGrpSpPr>
          <p:cNvPr id="60420" name="Group 10"/>
          <p:cNvGrpSpPr>
            <a:grpSpLocks/>
          </p:cNvGrpSpPr>
          <p:nvPr/>
        </p:nvGrpSpPr>
        <p:grpSpPr bwMode="auto">
          <a:xfrm>
            <a:off x="900113" y="2981325"/>
            <a:ext cx="7543800" cy="3733800"/>
            <a:chOff x="432" y="1920"/>
            <a:chExt cx="4752" cy="2352"/>
          </a:xfrm>
        </p:grpSpPr>
        <p:pic>
          <p:nvPicPr>
            <p:cNvPr id="60423" name="Picture 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2" y="1987"/>
              <a:ext cx="368" cy="2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24" name="Picture 1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3" y="1999"/>
              <a:ext cx="433" cy="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25" name="Picture 1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07" y="1920"/>
              <a:ext cx="453" cy="2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26" name="Picture 1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48" y="2103"/>
              <a:ext cx="1736" cy="20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27" name="Picture 1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41" y="2102"/>
              <a:ext cx="878" cy="19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2" name="Rectangle 2"/>
          <p:cNvSpPr>
            <a:spLocks noGrp="1" noChangeArrowheads="1"/>
          </p:cNvSpPr>
          <p:nvPr>
            <p:ph type="title"/>
          </p:nvPr>
        </p:nvSpPr>
        <p:spPr>
          <a:xfrm>
            <a:off x="330200" y="1014413"/>
            <a:ext cx="8229600" cy="738187"/>
          </a:xfrm>
        </p:spPr>
        <p:txBody>
          <a:bodyPr/>
          <a:lstStyle/>
          <a:p>
            <a:pPr eaLnBrk="1" hangingPunct="1">
              <a:defRPr/>
            </a:pPr>
            <a:r>
              <a:rPr lang="en-US" sz="3200" b="1" dirty="0" smtClean="0">
                <a:solidFill>
                  <a:srgbClr val="A50021"/>
                </a:solidFill>
                <a:ea typeface="+mn-ea"/>
                <a:cs typeface="+mn-cs"/>
              </a:rPr>
              <a:t>Protein 3D Structures</a:t>
            </a:r>
          </a:p>
        </p:txBody>
      </p:sp>
      <p:sp>
        <p:nvSpPr>
          <p:cNvPr id="13" name="Rectangle 2"/>
          <p:cNvSpPr txBox="1">
            <a:spLocks noChangeArrowheads="1"/>
          </p:cNvSpPr>
          <p:nvPr/>
        </p:nvSpPr>
        <p:spPr bwMode="auto">
          <a:xfrm>
            <a:off x="0" y="274638"/>
            <a:ext cx="9144000" cy="706437"/>
          </a:xfrm>
          <a:prstGeom prst="rect">
            <a:avLst/>
          </a:prstGeom>
          <a:solidFill>
            <a:srgbClr val="DDDDDD"/>
          </a:solidFill>
          <a:ln w="9525">
            <a:noFill/>
            <a:miter lim="800000"/>
            <a:headEnd/>
            <a:tailEnd/>
          </a:ln>
          <a:effectLst/>
        </p:spPr>
        <p:txBody>
          <a:bodyPr anchor="ctr"/>
          <a:lstStyle/>
          <a:p>
            <a:pPr algn="ctr">
              <a:defRPr/>
            </a:pPr>
            <a:r>
              <a:rPr lang="en-US" sz="3200" dirty="0">
                <a:latin typeface="+mj-lt"/>
                <a:ea typeface="+mn-ea"/>
                <a:cs typeface="+mn-cs"/>
              </a:rPr>
              <a:t>Investigating &amp; visualizing protein structures</a:t>
            </a:r>
            <a:endParaRPr lang="en-US" sz="3600" kern="0" dirty="0">
              <a:latin typeface="+mj-lt"/>
              <a:ea typeface="+mj-ea"/>
              <a:cs typeface="+mj-cs"/>
            </a:endParaRPr>
          </a:p>
        </p:txBody>
      </p:sp>
    </p:spTree>
    <p:extLst>
      <p:ext uri="{BB962C8B-B14F-4D97-AF65-F5344CB8AC3E}">
        <p14:creationId xmlns:p14="http://schemas.microsoft.com/office/powerpoint/2010/main" val="646890092"/>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2066" name="Rectangle 2"/>
          <p:cNvSpPr>
            <a:spLocks noGrp="1" noChangeArrowheads="1"/>
          </p:cNvSpPr>
          <p:nvPr>
            <p:ph type="title"/>
          </p:nvPr>
        </p:nvSpPr>
        <p:spPr>
          <a:xfrm>
            <a:off x="457200" y="533400"/>
            <a:ext cx="7391400" cy="1143000"/>
          </a:xfrm>
        </p:spPr>
        <p:txBody>
          <a:bodyPr/>
          <a:lstStyle/>
          <a:p>
            <a:pPr eaLnBrk="1" hangingPunct="1">
              <a:defRPr/>
            </a:pPr>
            <a:r>
              <a:rPr lang="en-US" sz="3400" smtClean="0"/>
              <a:t>Structure-Function Relationship</a:t>
            </a:r>
            <a:br>
              <a:rPr lang="en-US" sz="3400" smtClean="0"/>
            </a:br>
            <a:endParaRPr lang="en-US" sz="3400" smtClean="0"/>
          </a:p>
        </p:txBody>
      </p:sp>
      <p:sp>
        <p:nvSpPr>
          <p:cNvPr id="472067" name="Rectangle 3"/>
          <p:cNvSpPr>
            <a:spLocks noGrp="1" noChangeArrowheads="1"/>
          </p:cNvSpPr>
          <p:nvPr>
            <p:ph type="body" idx="1"/>
          </p:nvPr>
        </p:nvSpPr>
        <p:spPr>
          <a:xfrm>
            <a:off x="228600" y="1905000"/>
            <a:ext cx="4267200" cy="4495800"/>
          </a:xfrm>
        </p:spPr>
        <p:txBody>
          <a:bodyPr/>
          <a:lstStyle/>
          <a:p>
            <a:pPr indent="0" eaLnBrk="1" hangingPunct="1">
              <a:buFontTx/>
              <a:buNone/>
              <a:defRPr/>
            </a:pPr>
            <a:r>
              <a:rPr lang="en-US" sz="2300" b="1" dirty="0" smtClean="0"/>
              <a:t>Certain </a:t>
            </a:r>
            <a:r>
              <a:rPr lang="en-US" sz="2300" b="1" dirty="0" smtClean="0"/>
              <a:t>level of function </a:t>
            </a:r>
            <a:r>
              <a:rPr lang="en-US" sz="2300" b="1" dirty="0" smtClean="0"/>
              <a:t>can be </a:t>
            </a:r>
            <a:r>
              <a:rPr lang="en-US" sz="2300" b="1" dirty="0" smtClean="0"/>
              <a:t>found without structure. But </a:t>
            </a:r>
            <a:r>
              <a:rPr lang="en-US" sz="2300" b="1" dirty="0" smtClean="0"/>
              <a:t>the </a:t>
            </a:r>
            <a:r>
              <a:rPr lang="en-US" sz="2300" b="1" dirty="0" smtClean="0"/>
              <a:t>structure is a key to understand the detailed mechanism.</a:t>
            </a:r>
          </a:p>
          <a:p>
            <a:pPr indent="0" eaLnBrk="1" hangingPunct="1">
              <a:buFontTx/>
              <a:buNone/>
              <a:defRPr/>
            </a:pPr>
            <a:endParaRPr lang="en-US" sz="2300" dirty="0" smtClean="0"/>
          </a:p>
          <a:p>
            <a:pPr indent="0" eaLnBrk="1" hangingPunct="1">
              <a:buFontTx/>
              <a:buNone/>
              <a:defRPr/>
            </a:pPr>
            <a:r>
              <a:rPr lang="en-US" sz="2300" b="1" dirty="0" smtClean="0"/>
              <a:t>structure </a:t>
            </a:r>
            <a:r>
              <a:rPr lang="en-US" sz="2300" b="1" dirty="0" smtClean="0"/>
              <a:t>is a powerful tool for function inference.</a:t>
            </a:r>
          </a:p>
        </p:txBody>
      </p:sp>
      <p:pic>
        <p:nvPicPr>
          <p:cNvPr id="76803" name="Picture 4" descr="DN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0" y="1600200"/>
            <a:ext cx="4343400" cy="434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2069" name="Rectangle 5"/>
          <p:cNvSpPr>
            <a:spLocks noChangeArrowheads="1"/>
          </p:cNvSpPr>
          <p:nvPr/>
        </p:nvSpPr>
        <p:spPr bwMode="auto">
          <a:xfrm>
            <a:off x="4953000" y="5867400"/>
            <a:ext cx="35814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0" hangingPunct="0">
              <a:spcBef>
                <a:spcPct val="50000"/>
              </a:spcBef>
              <a:spcAft>
                <a:spcPct val="20000"/>
              </a:spcAft>
              <a:buClr>
                <a:schemeClr val="accent1"/>
              </a:buClr>
              <a:buSzPct val="75000"/>
              <a:buFont typeface="Monotype Sorts" charset="0"/>
              <a:buNone/>
              <a:defRPr/>
            </a:pPr>
            <a:r>
              <a:rPr kumimoji="1" lang="en-US" sz="1900" b="0" dirty="0" err="1">
                <a:solidFill>
                  <a:srgbClr val="0000FF"/>
                </a:solidFill>
                <a:latin typeface="Times New Roman" charset="0"/>
                <a:cs typeface="Arial" charset="0"/>
              </a:rPr>
              <a:t>Trp</a:t>
            </a:r>
            <a:r>
              <a:rPr kumimoji="1" lang="en-US" sz="1900" b="0" dirty="0">
                <a:solidFill>
                  <a:srgbClr val="0000FF"/>
                </a:solidFill>
                <a:latin typeface="Times New Roman" charset="0"/>
                <a:cs typeface="Arial" charset="0"/>
              </a:rPr>
              <a:t> repressor as a </a:t>
            </a:r>
            <a:r>
              <a:rPr kumimoji="1" lang="en-US" sz="1900" b="0" dirty="0" smtClean="0">
                <a:solidFill>
                  <a:srgbClr val="0000FF"/>
                </a:solidFill>
                <a:latin typeface="Times New Roman" charset="0"/>
                <a:cs typeface="Arial" charset="0"/>
              </a:rPr>
              <a:t>function </a:t>
            </a:r>
            <a:r>
              <a:rPr kumimoji="1" lang="en-US" sz="1900" b="0" dirty="0">
                <a:solidFill>
                  <a:srgbClr val="0000FF"/>
                </a:solidFill>
                <a:latin typeface="Times New Roman" charset="0"/>
                <a:cs typeface="Arial" charset="0"/>
              </a:rPr>
              <a:t>switch</a:t>
            </a:r>
          </a:p>
        </p:txBody>
      </p:sp>
    </p:spTree>
    <p:extLst>
      <p:ext uri="{BB962C8B-B14F-4D97-AF65-F5344CB8AC3E}">
        <p14:creationId xmlns:p14="http://schemas.microsoft.com/office/powerpoint/2010/main" val="697837230"/>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3090" name="Rectangle 2"/>
          <p:cNvSpPr>
            <a:spLocks noGrp="1" noChangeArrowheads="1"/>
          </p:cNvSpPr>
          <p:nvPr>
            <p:ph type="title"/>
          </p:nvPr>
        </p:nvSpPr>
        <p:spPr>
          <a:xfrm>
            <a:off x="533400" y="533400"/>
            <a:ext cx="7391400" cy="1143000"/>
          </a:xfrm>
        </p:spPr>
        <p:txBody>
          <a:bodyPr/>
          <a:lstStyle/>
          <a:p>
            <a:pPr eaLnBrk="1" hangingPunct="1">
              <a:defRPr/>
            </a:pPr>
            <a:r>
              <a:rPr lang="en-US" sz="4000" smtClean="0"/>
              <a:t>Structure-Based Drug Design</a:t>
            </a:r>
          </a:p>
        </p:txBody>
      </p:sp>
      <p:pic>
        <p:nvPicPr>
          <p:cNvPr id="77826" name="Picture 3" descr="hiv"/>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86200" y="2420938"/>
            <a:ext cx="4572000" cy="2989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3092" name="Rectangle 4"/>
          <p:cNvSpPr>
            <a:spLocks noChangeArrowheads="1"/>
          </p:cNvSpPr>
          <p:nvPr/>
        </p:nvSpPr>
        <p:spPr bwMode="auto">
          <a:xfrm>
            <a:off x="4495800" y="5715000"/>
            <a:ext cx="45720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0" hangingPunct="0">
              <a:spcBef>
                <a:spcPct val="50000"/>
              </a:spcBef>
              <a:spcAft>
                <a:spcPct val="20000"/>
              </a:spcAft>
              <a:buClr>
                <a:schemeClr val="accent1"/>
              </a:buClr>
              <a:buSzPct val="75000"/>
              <a:buFont typeface="Monotype Sorts" charset="0"/>
              <a:buNone/>
              <a:defRPr/>
            </a:pPr>
            <a:r>
              <a:rPr kumimoji="1" lang="en-US" sz="2800" b="0">
                <a:solidFill>
                  <a:srgbClr val="0000FF"/>
                </a:solidFill>
                <a:latin typeface="Times New Roman" charset="0"/>
                <a:cs typeface="Arial" charset="0"/>
              </a:rPr>
              <a:t>HIV protease inhibitor</a:t>
            </a:r>
          </a:p>
        </p:txBody>
      </p:sp>
      <p:sp>
        <p:nvSpPr>
          <p:cNvPr id="473093" name="Rectangle 5"/>
          <p:cNvSpPr>
            <a:spLocks noGrp="1" noChangeArrowheads="1"/>
          </p:cNvSpPr>
          <p:nvPr>
            <p:ph type="body" idx="1"/>
          </p:nvPr>
        </p:nvSpPr>
        <p:spPr>
          <a:xfrm>
            <a:off x="228600" y="2590800"/>
            <a:ext cx="3581400" cy="4038600"/>
          </a:xfrm>
        </p:spPr>
        <p:txBody>
          <a:bodyPr/>
          <a:lstStyle/>
          <a:p>
            <a:pPr indent="0" eaLnBrk="1" hangingPunct="1">
              <a:buFontTx/>
              <a:buNone/>
              <a:defRPr/>
            </a:pPr>
            <a:r>
              <a:rPr lang="en-US" sz="2100" b="1" dirty="0" smtClean="0"/>
              <a:t>Structure</a:t>
            </a:r>
            <a:r>
              <a:rPr lang="en-US" sz="2100" b="1" dirty="0" smtClean="0"/>
              <a:t>-based rational drug design is a major method for drug discovery.</a:t>
            </a:r>
          </a:p>
          <a:p>
            <a:pPr indent="0" eaLnBrk="1" hangingPunct="1">
              <a:buFontTx/>
              <a:buNone/>
              <a:defRPr/>
            </a:pPr>
            <a:endParaRPr lang="en-US" sz="2100" dirty="0" smtClean="0"/>
          </a:p>
        </p:txBody>
      </p:sp>
    </p:spTree>
    <p:extLst>
      <p:ext uri="{BB962C8B-B14F-4D97-AF65-F5344CB8AC3E}">
        <p14:creationId xmlns:p14="http://schemas.microsoft.com/office/powerpoint/2010/main" val="596464172"/>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Text Box 5"/>
          <p:cNvSpPr txBox="1">
            <a:spLocks noChangeArrowheads="1"/>
          </p:cNvSpPr>
          <p:nvPr/>
        </p:nvSpPr>
        <p:spPr bwMode="auto">
          <a:xfrm>
            <a:off x="563563" y="960438"/>
            <a:ext cx="83820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algn="ctr" eaLnBrk="1" hangingPunct="1"/>
            <a:r>
              <a:rPr lang="en-US" sz="3200" b="1" dirty="0">
                <a:solidFill>
                  <a:srgbClr val="A50021"/>
                </a:solidFill>
                <a:latin typeface="+mn-lt"/>
              </a:rPr>
              <a:t>Tertiary structure = protein fold</a:t>
            </a:r>
          </a:p>
        </p:txBody>
      </p:sp>
      <p:pic>
        <p:nvPicPr>
          <p:cNvPr id="61443" name="Picture 6" descr=" 0311b.jpg                                                      000356F4Macintosh HD                   ABA78158:"/>
          <p:cNvPicPr preferRelativeResize="0">
            <a:picLocks noChangeAspect="1" noChangeArrowheads="1"/>
          </p:cNvPicPr>
          <p:nvPr/>
        </p:nvPicPr>
        <p:blipFill>
          <a:blip r:embed="rId3" r:link="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708650" y="2667000"/>
            <a:ext cx="33528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44" name="Text Box 7"/>
          <p:cNvSpPr txBox="1">
            <a:spLocks noChangeArrowheads="1"/>
          </p:cNvSpPr>
          <p:nvPr/>
        </p:nvSpPr>
        <p:spPr bwMode="auto">
          <a:xfrm>
            <a:off x="228600" y="2514600"/>
            <a:ext cx="4724400" cy="3416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marL="342900" indent="-342900" eaLnBrk="1" hangingPunct="1">
              <a:buFont typeface="Arial"/>
              <a:buChar char="•"/>
            </a:pPr>
            <a:r>
              <a:rPr lang="en-US" sz="2400" dirty="0" smtClean="0">
                <a:latin typeface="+mn-lt"/>
              </a:rPr>
              <a:t>Structure is more </a:t>
            </a:r>
            <a:r>
              <a:rPr lang="en-US" sz="2400" dirty="0" smtClean="0">
                <a:solidFill>
                  <a:srgbClr val="FF0000"/>
                </a:solidFill>
                <a:latin typeface="+mn-lt"/>
              </a:rPr>
              <a:t>conserved</a:t>
            </a:r>
          </a:p>
          <a:p>
            <a:pPr marL="342900" indent="-342900" eaLnBrk="1" hangingPunct="1">
              <a:buFont typeface="Arial"/>
              <a:buChar char="•"/>
            </a:pPr>
            <a:r>
              <a:rPr lang="en-US" sz="2400" dirty="0" smtClean="0">
                <a:latin typeface="+mn-lt"/>
              </a:rPr>
              <a:t>Structure can be used to detect distant </a:t>
            </a:r>
            <a:r>
              <a:rPr lang="en-US" sz="2400" dirty="0" smtClean="0">
                <a:solidFill>
                  <a:srgbClr val="FF0000"/>
                </a:solidFill>
                <a:latin typeface="+mn-lt"/>
              </a:rPr>
              <a:t>evolutionary</a:t>
            </a:r>
            <a:r>
              <a:rPr lang="en-US" sz="2400" dirty="0" smtClean="0">
                <a:latin typeface="+mn-lt"/>
              </a:rPr>
              <a:t> relationships</a:t>
            </a:r>
          </a:p>
          <a:p>
            <a:pPr marL="342900" indent="-342900" eaLnBrk="1" hangingPunct="1">
              <a:buFont typeface="Arial"/>
              <a:buChar char="•"/>
            </a:pPr>
            <a:r>
              <a:rPr lang="en-US" sz="2400" dirty="0" smtClean="0">
                <a:latin typeface="+mn-lt"/>
              </a:rPr>
              <a:t>Structure can give information on protein </a:t>
            </a:r>
            <a:r>
              <a:rPr lang="en-US" sz="2400" dirty="0" smtClean="0">
                <a:solidFill>
                  <a:srgbClr val="FF0000"/>
                </a:solidFill>
                <a:latin typeface="+mn-lt"/>
              </a:rPr>
              <a:t>function</a:t>
            </a:r>
          </a:p>
          <a:p>
            <a:pPr marL="342900" indent="-342900" eaLnBrk="1" hangingPunct="1">
              <a:buFont typeface="Arial"/>
              <a:buChar char="•"/>
            </a:pPr>
            <a:r>
              <a:rPr lang="en-US" sz="2400" dirty="0" smtClean="0">
                <a:solidFill>
                  <a:srgbClr val="000000"/>
                </a:solidFill>
                <a:latin typeface="+mn-lt"/>
              </a:rPr>
              <a:t>Structure can be used for </a:t>
            </a:r>
            <a:r>
              <a:rPr lang="en-US" sz="2400" dirty="0" smtClean="0">
                <a:solidFill>
                  <a:srgbClr val="FF0000"/>
                </a:solidFill>
                <a:latin typeface="+mn-lt"/>
              </a:rPr>
              <a:t>drug design</a:t>
            </a:r>
            <a:endParaRPr lang="en-US" sz="2400" dirty="0">
              <a:solidFill>
                <a:srgbClr val="FF0000"/>
              </a:solidFill>
              <a:latin typeface="+mn-lt"/>
            </a:endParaRPr>
          </a:p>
        </p:txBody>
      </p:sp>
      <p:sp>
        <p:nvSpPr>
          <p:cNvPr id="10" name="Rectangle 2"/>
          <p:cNvSpPr txBox="1">
            <a:spLocks noChangeArrowheads="1"/>
          </p:cNvSpPr>
          <p:nvPr/>
        </p:nvSpPr>
        <p:spPr bwMode="auto">
          <a:xfrm>
            <a:off x="0" y="274638"/>
            <a:ext cx="9144000" cy="706437"/>
          </a:xfrm>
          <a:prstGeom prst="rect">
            <a:avLst/>
          </a:prstGeom>
          <a:solidFill>
            <a:srgbClr val="DDDDDD"/>
          </a:solidFill>
          <a:ln w="9525">
            <a:noFill/>
            <a:miter lim="800000"/>
            <a:headEnd/>
            <a:tailEnd/>
          </a:ln>
          <a:effectLst/>
        </p:spPr>
        <p:txBody>
          <a:bodyPr anchor="ctr"/>
          <a:lstStyle/>
          <a:p>
            <a:pPr algn="ctr">
              <a:defRPr/>
            </a:pPr>
            <a:r>
              <a:rPr lang="en-US" sz="3200" dirty="0">
                <a:latin typeface="+mn-lt"/>
                <a:ea typeface="+mn-ea"/>
                <a:cs typeface="+mn-cs"/>
              </a:rPr>
              <a:t>Investigating &amp; visualizing protein structures</a:t>
            </a:r>
            <a:endParaRPr lang="en-US" sz="3600" kern="0" dirty="0">
              <a:latin typeface="+mn-lt"/>
              <a:ea typeface="+mj-ea"/>
              <a:cs typeface="+mj-cs"/>
            </a:endParaRPr>
          </a:p>
        </p:txBody>
      </p:sp>
    </p:spTree>
    <p:extLst>
      <p:ext uri="{BB962C8B-B14F-4D97-AF65-F5344CB8AC3E}">
        <p14:creationId xmlns:p14="http://schemas.microsoft.com/office/powerpoint/2010/main" val="3479832269"/>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0258" name="Rectangle 2"/>
          <p:cNvSpPr>
            <a:spLocks noGrp="1" noChangeArrowheads="1"/>
          </p:cNvSpPr>
          <p:nvPr>
            <p:ph type="title"/>
          </p:nvPr>
        </p:nvSpPr>
        <p:spPr>
          <a:xfrm>
            <a:off x="457200" y="609600"/>
            <a:ext cx="6705600" cy="1143000"/>
          </a:xfrm>
        </p:spPr>
        <p:txBody>
          <a:bodyPr/>
          <a:lstStyle/>
          <a:p>
            <a:pPr eaLnBrk="1" hangingPunct="1">
              <a:defRPr/>
            </a:pPr>
            <a:r>
              <a:rPr lang="en-US" smtClean="0"/>
              <a:t>Protein Folding Problem</a:t>
            </a:r>
          </a:p>
        </p:txBody>
      </p:sp>
      <p:sp>
        <p:nvSpPr>
          <p:cNvPr id="480259" name="Rectangle 3"/>
          <p:cNvSpPr>
            <a:spLocks noGrp="1" noChangeArrowheads="1"/>
          </p:cNvSpPr>
          <p:nvPr>
            <p:ph type="body" idx="1"/>
          </p:nvPr>
        </p:nvSpPr>
        <p:spPr>
          <a:xfrm>
            <a:off x="457200" y="1828800"/>
            <a:ext cx="8382000" cy="4572000"/>
          </a:xfrm>
        </p:spPr>
        <p:txBody>
          <a:bodyPr/>
          <a:lstStyle/>
          <a:p>
            <a:pPr eaLnBrk="1" hangingPunct="1">
              <a:buFontTx/>
              <a:buNone/>
              <a:defRPr/>
            </a:pPr>
            <a:r>
              <a:rPr lang="en-US" sz="2100" smtClean="0">
                <a:solidFill>
                  <a:srgbClr val="0000FF"/>
                </a:solidFill>
              </a:rPr>
              <a:t>   A protein folds into a unique 3D structure under the physiological condition: </a:t>
            </a:r>
            <a:r>
              <a:rPr lang="en-US" sz="2100" smtClean="0">
                <a:solidFill>
                  <a:srgbClr val="FF3399"/>
                </a:solidFill>
              </a:rPr>
              <a:t>determine this structure</a:t>
            </a:r>
          </a:p>
          <a:p>
            <a:pPr eaLnBrk="1" hangingPunct="1">
              <a:buFontTx/>
              <a:buNone/>
              <a:defRPr/>
            </a:pPr>
            <a:endParaRPr lang="en-US" sz="1900" b="1" smtClean="0">
              <a:solidFill>
                <a:srgbClr val="0000FF"/>
              </a:solidFill>
            </a:endParaRPr>
          </a:p>
          <a:p>
            <a:pPr eaLnBrk="1" hangingPunct="1">
              <a:buFontTx/>
              <a:buNone/>
              <a:defRPr/>
            </a:pPr>
            <a:r>
              <a:rPr lang="en-US" sz="1900" b="1" smtClean="0"/>
              <a:t>   Lysozyme sequence:</a:t>
            </a:r>
          </a:p>
          <a:p>
            <a:pPr eaLnBrk="1" hangingPunct="1">
              <a:buFontTx/>
              <a:buNone/>
              <a:defRPr/>
            </a:pPr>
            <a:r>
              <a:rPr lang="en-US" sz="1300" smtClean="0">
                <a:latin typeface="Courier New" charset="0"/>
              </a:rPr>
              <a:t>  KVFGRCELAA AMKRHGLDNY </a:t>
            </a:r>
          </a:p>
          <a:p>
            <a:pPr eaLnBrk="1" hangingPunct="1">
              <a:buFontTx/>
              <a:buNone/>
              <a:defRPr/>
            </a:pPr>
            <a:r>
              <a:rPr lang="en-US" sz="1300" smtClean="0">
                <a:latin typeface="Courier New" charset="0"/>
              </a:rPr>
              <a:t>  RGYSLGNWVC AAKFESNFNT </a:t>
            </a:r>
          </a:p>
          <a:p>
            <a:pPr eaLnBrk="1" hangingPunct="1">
              <a:buFontTx/>
              <a:buNone/>
              <a:defRPr/>
            </a:pPr>
            <a:r>
              <a:rPr lang="en-US" sz="1300" smtClean="0">
                <a:latin typeface="Courier New" charset="0"/>
              </a:rPr>
              <a:t>  QATNRNTDGS TDYGILQINS</a:t>
            </a:r>
          </a:p>
          <a:p>
            <a:pPr eaLnBrk="1" hangingPunct="1">
              <a:buFontTx/>
              <a:buNone/>
              <a:defRPr/>
            </a:pPr>
            <a:r>
              <a:rPr lang="en-US" sz="1300" smtClean="0">
                <a:latin typeface="Courier New" charset="0"/>
              </a:rPr>
              <a:t>  RWWCNDGRTP GSRNLCNIPC</a:t>
            </a:r>
          </a:p>
          <a:p>
            <a:pPr eaLnBrk="1" hangingPunct="1">
              <a:buFontTx/>
              <a:buNone/>
              <a:defRPr/>
            </a:pPr>
            <a:r>
              <a:rPr lang="en-US" sz="1300" smtClean="0">
                <a:latin typeface="Courier New" charset="0"/>
              </a:rPr>
              <a:t>  SALLSSDITA SVNCAKKIVS </a:t>
            </a:r>
          </a:p>
          <a:p>
            <a:pPr eaLnBrk="1" hangingPunct="1">
              <a:buFontTx/>
              <a:buNone/>
              <a:defRPr/>
            </a:pPr>
            <a:r>
              <a:rPr lang="en-US" sz="1300" smtClean="0">
                <a:latin typeface="Courier New" charset="0"/>
              </a:rPr>
              <a:t>  DGNGMNAWVA WRNRCKGTDV</a:t>
            </a:r>
          </a:p>
          <a:p>
            <a:pPr eaLnBrk="1" hangingPunct="1">
              <a:buFontTx/>
              <a:buNone/>
              <a:defRPr/>
            </a:pPr>
            <a:r>
              <a:rPr lang="en-US" sz="1300" smtClean="0">
                <a:latin typeface="Courier New" charset="0"/>
              </a:rPr>
              <a:t>  QAWIRGCRL</a:t>
            </a:r>
            <a:r>
              <a:rPr lang="en-US" sz="1500" smtClean="0">
                <a:latin typeface="Courier New" charset="0"/>
              </a:rPr>
              <a:t> </a:t>
            </a:r>
          </a:p>
        </p:txBody>
      </p:sp>
      <p:pic>
        <p:nvPicPr>
          <p:cNvPr id="82947" name="Picture 4" descr="fold_w"/>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1200" y="2590800"/>
            <a:ext cx="2371725" cy="396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0261" name="AutoShape 5"/>
          <p:cNvSpPr>
            <a:spLocks noChangeArrowheads="1"/>
          </p:cNvSpPr>
          <p:nvPr/>
        </p:nvSpPr>
        <p:spPr bwMode="auto">
          <a:xfrm>
            <a:off x="4114800" y="4800600"/>
            <a:ext cx="1295400" cy="533400"/>
          </a:xfrm>
          <a:prstGeom prst="rightArrow">
            <a:avLst>
              <a:gd name="adj1" fmla="val 50000"/>
              <a:gd name="adj2" fmla="val 60714"/>
            </a:avLst>
          </a:prstGeom>
          <a:solidFill>
            <a:schemeClr val="accent2"/>
          </a:solidFill>
          <a:ln w="127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Arial" charset="0"/>
            </a:endParaRPr>
          </a:p>
        </p:txBody>
      </p:sp>
      <p:pic>
        <p:nvPicPr>
          <p:cNvPr id="82949" name="Picture 6" descr="people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52888" y="3429000"/>
            <a:ext cx="1357312" cy="1357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01331746"/>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82" name="Rectangle 2"/>
          <p:cNvSpPr>
            <a:spLocks noGrp="1" noChangeArrowheads="1"/>
          </p:cNvSpPr>
          <p:nvPr>
            <p:ph type="title"/>
          </p:nvPr>
        </p:nvSpPr>
        <p:spPr/>
        <p:txBody>
          <a:bodyPr/>
          <a:lstStyle/>
          <a:p>
            <a:pPr eaLnBrk="1" hangingPunct="1">
              <a:defRPr/>
            </a:pPr>
            <a:r>
              <a:rPr lang="en-US" dirty="0" err="1" smtClean="0"/>
              <a:t>Levinthal</a:t>
            </a:r>
            <a:r>
              <a:rPr lang="en-US" dirty="0" err="1" smtClean="0">
                <a:latin typeface="Arial"/>
              </a:rPr>
              <a:t>’</a:t>
            </a:r>
            <a:r>
              <a:rPr lang="en-US" dirty="0" err="1" smtClean="0"/>
              <a:t>s</a:t>
            </a:r>
            <a:r>
              <a:rPr lang="en-US" dirty="0" smtClean="0"/>
              <a:t> </a:t>
            </a:r>
            <a:r>
              <a:rPr lang="en-US" dirty="0" smtClean="0"/>
              <a:t>paradox</a:t>
            </a:r>
          </a:p>
        </p:txBody>
      </p:sp>
      <p:sp>
        <p:nvSpPr>
          <p:cNvPr id="481283" name="Rectangle 3"/>
          <p:cNvSpPr>
            <a:spLocks noGrp="1" noChangeArrowheads="1"/>
          </p:cNvSpPr>
          <p:nvPr>
            <p:ph type="body" idx="1"/>
          </p:nvPr>
        </p:nvSpPr>
        <p:spPr/>
        <p:txBody>
          <a:bodyPr/>
          <a:lstStyle/>
          <a:p>
            <a:pPr eaLnBrk="1" hangingPunct="1">
              <a:defRPr/>
            </a:pPr>
            <a:r>
              <a:rPr lang="en-US" smtClean="0"/>
              <a:t>Consider a 100 residue protein.  If each residue can take only 3 positions, there are 3</a:t>
            </a:r>
            <a:r>
              <a:rPr lang="en-US" baseline="30000" smtClean="0"/>
              <a:t>100</a:t>
            </a:r>
            <a:r>
              <a:rPr lang="en-US" smtClean="0"/>
              <a:t> = 5 </a:t>
            </a:r>
            <a:r>
              <a:rPr lang="en-US" smtClean="0">
                <a:sym typeface="Symbol" charset="0"/>
              </a:rPr>
              <a:t></a:t>
            </a:r>
            <a:r>
              <a:rPr lang="en-US" smtClean="0"/>
              <a:t> 10</a:t>
            </a:r>
            <a:r>
              <a:rPr lang="en-US" baseline="30000" smtClean="0"/>
              <a:t>47</a:t>
            </a:r>
            <a:r>
              <a:rPr lang="en-US" smtClean="0"/>
              <a:t> possible conformations.</a:t>
            </a:r>
          </a:p>
          <a:p>
            <a:pPr lvl="1" eaLnBrk="1" hangingPunct="1">
              <a:defRPr/>
            </a:pPr>
            <a:r>
              <a:rPr lang="en-US" smtClean="0"/>
              <a:t>If it takes 10</a:t>
            </a:r>
            <a:r>
              <a:rPr lang="en-US" baseline="30000" smtClean="0"/>
              <a:t>-13</a:t>
            </a:r>
            <a:r>
              <a:rPr lang="en-US" smtClean="0"/>
              <a:t>s to convert from 1 structure to another, exhaustive search would take 1.6 </a:t>
            </a:r>
            <a:r>
              <a:rPr lang="en-US" smtClean="0">
                <a:sym typeface="Symbol" charset="0"/>
              </a:rPr>
              <a:t></a:t>
            </a:r>
            <a:r>
              <a:rPr lang="en-US" smtClean="0"/>
              <a:t> 10</a:t>
            </a:r>
            <a:r>
              <a:rPr lang="en-US" baseline="30000" smtClean="0"/>
              <a:t>27</a:t>
            </a:r>
            <a:r>
              <a:rPr lang="en-US" smtClean="0"/>
              <a:t> years!</a:t>
            </a:r>
          </a:p>
          <a:p>
            <a:pPr eaLnBrk="1" hangingPunct="1">
              <a:defRPr/>
            </a:pPr>
            <a:r>
              <a:rPr lang="en-US" smtClean="0"/>
              <a:t>Folding must proceed by progressive stabilization of intermediates.</a:t>
            </a:r>
          </a:p>
        </p:txBody>
      </p:sp>
    </p:spTree>
    <p:extLst>
      <p:ext uri="{BB962C8B-B14F-4D97-AF65-F5344CB8AC3E}">
        <p14:creationId xmlns:p14="http://schemas.microsoft.com/office/powerpoint/2010/main" val="3421158090"/>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Vocabulary</a:t>
            </a:r>
            <a:endParaRPr lang="en-US" dirty="0"/>
          </a:p>
        </p:txBody>
      </p:sp>
      <p:sp>
        <p:nvSpPr>
          <p:cNvPr id="3" name="Content Placeholder 2"/>
          <p:cNvSpPr>
            <a:spLocks noGrp="1"/>
          </p:cNvSpPr>
          <p:nvPr>
            <p:ph idx="1"/>
          </p:nvPr>
        </p:nvSpPr>
        <p:spPr/>
        <p:txBody>
          <a:bodyPr>
            <a:normAutofit fontScale="92500"/>
          </a:bodyPr>
          <a:lstStyle/>
          <a:p>
            <a:r>
              <a:rPr lang="en-US" dirty="0" smtClean="0"/>
              <a:t>Synonymous change </a:t>
            </a:r>
            <a:r>
              <a:rPr lang="mr-IN" dirty="0" smtClean="0"/>
              <a:t>–</a:t>
            </a:r>
            <a:r>
              <a:rPr lang="en-US" dirty="0" smtClean="0"/>
              <a:t> no change in </a:t>
            </a:r>
            <a:r>
              <a:rPr lang="en-US" dirty="0" err="1" smtClean="0"/>
              <a:t>aa</a:t>
            </a:r>
            <a:r>
              <a:rPr lang="en-US" dirty="0" smtClean="0"/>
              <a:t> </a:t>
            </a:r>
            <a:r>
              <a:rPr lang="en-US" dirty="0" err="1" smtClean="0"/>
              <a:t>seq</a:t>
            </a:r>
            <a:endParaRPr lang="en-US" dirty="0" smtClean="0"/>
          </a:p>
          <a:p>
            <a:pPr lvl="1"/>
            <a:r>
              <a:rPr lang="en-US" dirty="0" smtClean="0"/>
              <a:t>GCT and GCC code for alanine</a:t>
            </a:r>
          </a:p>
          <a:p>
            <a:pPr lvl="1"/>
            <a:r>
              <a:rPr lang="en-US" dirty="0" smtClean="0"/>
              <a:t>May affect translation due to different codon usage and rarity of some </a:t>
            </a:r>
            <a:r>
              <a:rPr lang="en-US" dirty="0" err="1" smtClean="0"/>
              <a:t>tRNAs</a:t>
            </a:r>
            <a:endParaRPr lang="en-US" dirty="0" smtClean="0"/>
          </a:p>
          <a:p>
            <a:r>
              <a:rPr lang="en-US" dirty="0" smtClean="0"/>
              <a:t>Nonsense </a:t>
            </a:r>
            <a:r>
              <a:rPr lang="mr-IN" dirty="0" smtClean="0"/>
              <a:t>–</a:t>
            </a:r>
            <a:r>
              <a:rPr lang="en-US" dirty="0" smtClean="0"/>
              <a:t> coding codon to stop codon</a:t>
            </a:r>
          </a:p>
          <a:p>
            <a:pPr lvl="1"/>
            <a:r>
              <a:rPr lang="en-US" dirty="0" smtClean="0"/>
              <a:t>GGA glycine to TGA stop codon</a:t>
            </a:r>
          </a:p>
          <a:p>
            <a:pPr lvl="1"/>
            <a:r>
              <a:rPr lang="en-US" dirty="0" smtClean="0"/>
              <a:t>Truncated protein </a:t>
            </a:r>
            <a:r>
              <a:rPr lang="mr-IN" dirty="0" smtClean="0"/>
              <a:t>–</a:t>
            </a:r>
            <a:r>
              <a:rPr lang="en-US" dirty="0" smtClean="0"/>
              <a:t> usually nonsense mediated decay</a:t>
            </a:r>
          </a:p>
          <a:p>
            <a:r>
              <a:rPr lang="en-US" dirty="0" smtClean="0"/>
              <a:t>Missense </a:t>
            </a:r>
            <a:r>
              <a:rPr lang="mr-IN" dirty="0" smtClean="0"/>
              <a:t>–</a:t>
            </a:r>
            <a:r>
              <a:rPr lang="en-US" dirty="0" smtClean="0"/>
              <a:t> change in </a:t>
            </a:r>
            <a:r>
              <a:rPr lang="en-US" dirty="0" err="1" smtClean="0"/>
              <a:t>aa</a:t>
            </a:r>
            <a:r>
              <a:rPr lang="en-US" dirty="0" smtClean="0"/>
              <a:t> </a:t>
            </a:r>
            <a:r>
              <a:rPr lang="en-US" dirty="0" err="1" smtClean="0"/>
              <a:t>seq</a:t>
            </a:r>
            <a:endParaRPr lang="en-US" dirty="0" smtClean="0"/>
          </a:p>
          <a:p>
            <a:pPr lvl="1"/>
            <a:r>
              <a:rPr lang="en-US" dirty="0" smtClean="0"/>
              <a:t>ACC threonine to AAC asparagine</a:t>
            </a:r>
            <a:endParaRPr lang="en-US" dirty="0"/>
          </a:p>
        </p:txBody>
      </p:sp>
    </p:spTree>
    <p:extLst>
      <p:ext uri="{BB962C8B-B14F-4D97-AF65-F5344CB8AC3E}">
        <p14:creationId xmlns:p14="http://schemas.microsoft.com/office/powerpoint/2010/main" val="321063568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2306" name="Rectangle 2"/>
          <p:cNvSpPr>
            <a:spLocks noGrp="1" noChangeArrowheads="1"/>
          </p:cNvSpPr>
          <p:nvPr>
            <p:ph type="title"/>
          </p:nvPr>
        </p:nvSpPr>
        <p:spPr/>
        <p:txBody>
          <a:bodyPr/>
          <a:lstStyle/>
          <a:p>
            <a:pPr eaLnBrk="1" hangingPunct="1">
              <a:defRPr/>
            </a:pPr>
            <a:r>
              <a:rPr lang="en-US" smtClean="0"/>
              <a:t>Forces driving protein folding</a:t>
            </a:r>
          </a:p>
        </p:txBody>
      </p:sp>
      <p:sp>
        <p:nvSpPr>
          <p:cNvPr id="482307" name="Rectangle 3"/>
          <p:cNvSpPr>
            <a:spLocks noGrp="1" noChangeArrowheads="1"/>
          </p:cNvSpPr>
          <p:nvPr>
            <p:ph type="body" idx="1"/>
          </p:nvPr>
        </p:nvSpPr>
        <p:spPr/>
        <p:txBody>
          <a:bodyPr/>
          <a:lstStyle/>
          <a:p>
            <a:pPr eaLnBrk="1" hangingPunct="1">
              <a:lnSpc>
                <a:spcPct val="90000"/>
              </a:lnSpc>
              <a:defRPr/>
            </a:pPr>
            <a:r>
              <a:rPr lang="en-US" smtClean="0"/>
              <a:t>It is believed that </a:t>
            </a:r>
            <a:r>
              <a:rPr lang="en-US" i="1" smtClean="0"/>
              <a:t>hydrophobic collapse</a:t>
            </a:r>
            <a:r>
              <a:rPr lang="en-US" smtClean="0"/>
              <a:t> is a key driving force for protein folding</a:t>
            </a:r>
          </a:p>
          <a:p>
            <a:pPr lvl="1" eaLnBrk="1" hangingPunct="1">
              <a:lnSpc>
                <a:spcPct val="90000"/>
              </a:lnSpc>
              <a:defRPr/>
            </a:pPr>
            <a:r>
              <a:rPr lang="en-US" smtClean="0"/>
              <a:t>Hydrophobic core</a:t>
            </a:r>
          </a:p>
          <a:p>
            <a:pPr lvl="1" eaLnBrk="1" hangingPunct="1">
              <a:lnSpc>
                <a:spcPct val="90000"/>
              </a:lnSpc>
              <a:defRPr/>
            </a:pPr>
            <a:r>
              <a:rPr lang="en-US" smtClean="0"/>
              <a:t>Polar surface interacting with solvent</a:t>
            </a:r>
          </a:p>
          <a:p>
            <a:pPr eaLnBrk="1" hangingPunct="1">
              <a:lnSpc>
                <a:spcPct val="90000"/>
              </a:lnSpc>
              <a:defRPr/>
            </a:pPr>
            <a:r>
              <a:rPr lang="en-US" smtClean="0"/>
              <a:t>Minimum volume (no cavities)</a:t>
            </a:r>
          </a:p>
          <a:p>
            <a:pPr eaLnBrk="1" hangingPunct="1">
              <a:lnSpc>
                <a:spcPct val="90000"/>
              </a:lnSpc>
              <a:defRPr/>
            </a:pPr>
            <a:r>
              <a:rPr lang="en-US" smtClean="0"/>
              <a:t>Disulfide bond formation stabilizes</a:t>
            </a:r>
          </a:p>
          <a:p>
            <a:pPr eaLnBrk="1" hangingPunct="1">
              <a:lnSpc>
                <a:spcPct val="90000"/>
              </a:lnSpc>
              <a:defRPr/>
            </a:pPr>
            <a:r>
              <a:rPr lang="en-US" smtClean="0"/>
              <a:t>Hydrogen bonds</a:t>
            </a:r>
          </a:p>
          <a:p>
            <a:pPr eaLnBrk="1" hangingPunct="1">
              <a:lnSpc>
                <a:spcPct val="90000"/>
              </a:lnSpc>
              <a:defRPr/>
            </a:pPr>
            <a:r>
              <a:rPr lang="en-US" smtClean="0"/>
              <a:t>Polar and electrostatic interactions</a:t>
            </a:r>
          </a:p>
        </p:txBody>
      </p:sp>
    </p:spTree>
    <p:extLst>
      <p:ext uri="{BB962C8B-B14F-4D97-AF65-F5344CB8AC3E}">
        <p14:creationId xmlns:p14="http://schemas.microsoft.com/office/powerpoint/2010/main" val="3912132382"/>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4354" name="Rectangle 2"/>
          <p:cNvSpPr>
            <a:spLocks noGrp="1" noChangeArrowheads="1"/>
          </p:cNvSpPr>
          <p:nvPr>
            <p:ph type="title"/>
          </p:nvPr>
        </p:nvSpPr>
        <p:spPr/>
        <p:txBody>
          <a:bodyPr/>
          <a:lstStyle/>
          <a:p>
            <a:pPr eaLnBrk="1" hangingPunct="1">
              <a:defRPr/>
            </a:pPr>
            <a:r>
              <a:rPr lang="en-US" smtClean="0"/>
              <a:t>Effect of a single mutation</a:t>
            </a:r>
          </a:p>
        </p:txBody>
      </p:sp>
      <p:sp>
        <p:nvSpPr>
          <p:cNvPr id="484355" name="Rectangle 3"/>
          <p:cNvSpPr>
            <a:spLocks noGrp="1" noChangeArrowheads="1"/>
          </p:cNvSpPr>
          <p:nvPr>
            <p:ph type="body" idx="1"/>
          </p:nvPr>
        </p:nvSpPr>
        <p:spPr>
          <a:xfrm>
            <a:off x="685800" y="1828800"/>
            <a:ext cx="7924800" cy="4495800"/>
          </a:xfrm>
        </p:spPr>
        <p:txBody>
          <a:bodyPr/>
          <a:lstStyle/>
          <a:p>
            <a:pPr eaLnBrk="1" hangingPunct="1">
              <a:lnSpc>
                <a:spcPct val="90000"/>
              </a:lnSpc>
              <a:defRPr/>
            </a:pPr>
            <a:r>
              <a:rPr lang="en-US" sz="2600" smtClean="0"/>
              <a:t>Hemoglobin  is the protein in red blood cells (erythrocytes) responsible for binding oxygen.</a:t>
            </a:r>
          </a:p>
          <a:p>
            <a:pPr eaLnBrk="1" hangingPunct="1">
              <a:lnSpc>
                <a:spcPct val="90000"/>
              </a:lnSpc>
              <a:defRPr/>
            </a:pPr>
            <a:r>
              <a:rPr lang="en-US" sz="2600" smtClean="0"/>
              <a:t>The mutation E</a:t>
            </a:r>
            <a:r>
              <a:rPr lang="en-US" sz="2600" smtClean="0">
                <a:sym typeface="Symbol" charset="0"/>
              </a:rPr>
              <a:t>V in the  chain replaces a charged Glu by a hydrophobic Val on the surface of hemoglobin</a:t>
            </a:r>
          </a:p>
          <a:p>
            <a:pPr eaLnBrk="1" hangingPunct="1">
              <a:lnSpc>
                <a:spcPct val="90000"/>
              </a:lnSpc>
              <a:defRPr/>
            </a:pPr>
            <a:r>
              <a:rPr lang="en-US" sz="2600" smtClean="0">
                <a:sym typeface="Symbol" charset="0"/>
              </a:rPr>
              <a:t>The resulting </a:t>
            </a:r>
            <a:r>
              <a:rPr lang="ja-JP" altLang="en-US" sz="2600" smtClean="0">
                <a:latin typeface="Arial"/>
                <a:sym typeface="Symbol" charset="0"/>
              </a:rPr>
              <a:t>“</a:t>
            </a:r>
            <a:r>
              <a:rPr lang="en-US" sz="2600" smtClean="0">
                <a:sym typeface="Symbol" charset="0"/>
              </a:rPr>
              <a:t>sticky patch</a:t>
            </a:r>
            <a:r>
              <a:rPr lang="ja-JP" altLang="en-US" sz="2600" smtClean="0">
                <a:latin typeface="Arial"/>
                <a:sym typeface="Symbol" charset="0"/>
              </a:rPr>
              <a:t>”</a:t>
            </a:r>
            <a:r>
              <a:rPr lang="en-US" sz="2600" smtClean="0">
                <a:sym typeface="Symbol" charset="0"/>
              </a:rPr>
              <a:t> causes hemoglobin  to agglutinate (stick together) and form fibers which deform the red blood cell and do not carry oxygen efficiently</a:t>
            </a:r>
          </a:p>
          <a:p>
            <a:pPr eaLnBrk="1" hangingPunct="1">
              <a:lnSpc>
                <a:spcPct val="90000"/>
              </a:lnSpc>
              <a:defRPr/>
            </a:pPr>
            <a:r>
              <a:rPr lang="en-US" sz="2600" smtClean="0">
                <a:sym typeface="Symbol" charset="0"/>
              </a:rPr>
              <a:t>Sickle cell anemia was the first identified molecular disease</a:t>
            </a:r>
            <a:endParaRPr lang="en-US" sz="2600" smtClean="0"/>
          </a:p>
        </p:txBody>
      </p:sp>
    </p:spTree>
    <p:extLst>
      <p:ext uri="{BB962C8B-B14F-4D97-AF65-F5344CB8AC3E}">
        <p14:creationId xmlns:p14="http://schemas.microsoft.com/office/powerpoint/2010/main" val="3521211927"/>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5378" name="Rectangle 2"/>
          <p:cNvSpPr>
            <a:spLocks noGrp="1" noChangeArrowheads="1"/>
          </p:cNvSpPr>
          <p:nvPr>
            <p:ph type="title"/>
          </p:nvPr>
        </p:nvSpPr>
        <p:spPr>
          <a:xfrm>
            <a:off x="685800" y="-76200"/>
            <a:ext cx="7772400" cy="1143000"/>
          </a:xfrm>
        </p:spPr>
        <p:txBody>
          <a:bodyPr/>
          <a:lstStyle/>
          <a:p>
            <a:pPr eaLnBrk="1" hangingPunct="1">
              <a:defRPr/>
            </a:pPr>
            <a:r>
              <a:rPr lang="en-US" smtClean="0"/>
              <a:t>Sickle Cell Anemia</a:t>
            </a:r>
          </a:p>
        </p:txBody>
      </p:sp>
      <p:pic>
        <p:nvPicPr>
          <p:cNvPr id="485379" name="Picture 3" descr="~AUT004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1066800"/>
            <a:ext cx="3200400" cy="3173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87043" name="Picture 4" descr="red cells scanning em = fig69.jpg (124495 byt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8200" y="1143000"/>
            <a:ext cx="1714500" cy="143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5381" name="AutoShape 5"/>
          <p:cNvSpPr>
            <a:spLocks noChangeArrowheads="1"/>
          </p:cNvSpPr>
          <p:nvPr/>
        </p:nvSpPr>
        <p:spPr bwMode="auto">
          <a:xfrm flipV="1">
            <a:off x="6477000" y="1752600"/>
            <a:ext cx="1066800" cy="1066800"/>
          </a:xfrm>
          <a:custGeom>
            <a:avLst/>
            <a:gdLst>
              <a:gd name="G0" fmla="+- 11186 0 0"/>
              <a:gd name="G1" fmla="+- 18257 0 0"/>
              <a:gd name="G2" fmla="+- 9193 0 0"/>
              <a:gd name="G3" fmla="*/ 11186 1 2"/>
              <a:gd name="G4" fmla="+- G3 10800 0"/>
              <a:gd name="G5" fmla="+- 21600 11186 18257"/>
              <a:gd name="G6" fmla="+- 18257 9193 0"/>
              <a:gd name="G7" fmla="*/ G6 1 2"/>
              <a:gd name="G8" fmla="*/ 18257 2 1"/>
              <a:gd name="G9" fmla="+- G8 0 21600"/>
              <a:gd name="G10" fmla="*/ 21600 G0 G1"/>
              <a:gd name="G11" fmla="*/ 21600 G4 G1"/>
              <a:gd name="G12" fmla="*/ 21600 G5 G1"/>
              <a:gd name="G13" fmla="*/ 21600 G7 G1"/>
              <a:gd name="G14" fmla="*/ 18257 1 2"/>
              <a:gd name="G15" fmla="+- G5 0 G4"/>
              <a:gd name="G16" fmla="+- G0 0 G4"/>
              <a:gd name="G17" fmla="*/ G2 G15 G16"/>
              <a:gd name="T0" fmla="*/ 16393 w 21600"/>
              <a:gd name="T1" fmla="*/ 0 h 21600"/>
              <a:gd name="T2" fmla="*/ 11186 w 21600"/>
              <a:gd name="T3" fmla="*/ 9193 h 21600"/>
              <a:gd name="T4" fmla="*/ 0 w 21600"/>
              <a:gd name="T5" fmla="*/ 19395 h 21600"/>
              <a:gd name="T6" fmla="*/ 9129 w 21600"/>
              <a:gd name="T7" fmla="*/ 21600 h 21600"/>
              <a:gd name="T8" fmla="*/ 18257 w 21600"/>
              <a:gd name="T9" fmla="*/ 16238 h 21600"/>
              <a:gd name="T10" fmla="*/ 21600 w 21600"/>
              <a:gd name="T11" fmla="*/ 9193 h 21600"/>
              <a:gd name="T12" fmla="*/ 17694720 60000 65536"/>
              <a:gd name="T13" fmla="*/ 11796480 60000 65536"/>
              <a:gd name="T14" fmla="*/ 11796480 60000 65536"/>
              <a:gd name="T15" fmla="*/ 5898240 60000 65536"/>
              <a:gd name="T16" fmla="*/ 0 60000 65536"/>
              <a:gd name="T17" fmla="*/ 0 60000 65536"/>
              <a:gd name="T18" fmla="*/ 0 w 21600"/>
              <a:gd name="T19" fmla="*/ G12 h 21600"/>
              <a:gd name="T20" fmla="*/ G1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6393" y="0"/>
                </a:moveTo>
                <a:lnTo>
                  <a:pt x="11186" y="9193"/>
                </a:lnTo>
                <a:lnTo>
                  <a:pt x="14529" y="9193"/>
                </a:lnTo>
                <a:lnTo>
                  <a:pt x="14529" y="17189"/>
                </a:lnTo>
                <a:lnTo>
                  <a:pt x="0" y="17189"/>
                </a:lnTo>
                <a:lnTo>
                  <a:pt x="0" y="21600"/>
                </a:lnTo>
                <a:lnTo>
                  <a:pt x="18257" y="21600"/>
                </a:lnTo>
                <a:lnTo>
                  <a:pt x="18257" y="9193"/>
                </a:lnTo>
                <a:lnTo>
                  <a:pt x="21600" y="9193"/>
                </a:lnTo>
                <a:close/>
              </a:path>
            </a:pathLst>
          </a:cu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Arial" charset="0"/>
            </a:endParaRPr>
          </a:p>
        </p:txBody>
      </p:sp>
      <p:pic>
        <p:nvPicPr>
          <p:cNvPr id="485382" name="Picture 6" descr="~AUT005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48400" y="3276600"/>
            <a:ext cx="2089150" cy="169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485383" name="Text Box 7"/>
          <p:cNvSpPr txBox="1">
            <a:spLocks noChangeArrowheads="1"/>
          </p:cNvSpPr>
          <p:nvPr/>
        </p:nvSpPr>
        <p:spPr bwMode="auto">
          <a:xfrm>
            <a:off x="381000" y="4570413"/>
            <a:ext cx="5654675" cy="1373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defRPr/>
            </a:pPr>
            <a:r>
              <a:rPr lang="en-US" sz="2800" b="0">
                <a:effectLst>
                  <a:outerShdw blurRad="38100" dist="38100" dir="2700000" algn="tl">
                    <a:srgbClr val="DDDDDD"/>
                  </a:outerShdw>
                </a:effectLst>
                <a:latin typeface="Times New Roman" charset="0"/>
                <a:cs typeface="Arial" charset="0"/>
              </a:rPr>
              <a:t>Sequestering hydrophobic residues in the protein core protects proteins from hydrophobic agglutination.</a:t>
            </a:r>
          </a:p>
        </p:txBody>
      </p:sp>
    </p:spTree>
    <p:extLst>
      <p:ext uri="{BB962C8B-B14F-4D97-AF65-F5344CB8AC3E}">
        <p14:creationId xmlns:p14="http://schemas.microsoft.com/office/powerpoint/2010/main" val="2197380868"/>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2290" name="תמונה 6" descr="Protein-structure.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66688" y="61913"/>
            <a:ext cx="5027612" cy="685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01724099"/>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8-10-01 at 21.52.19.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1114" y="177800"/>
            <a:ext cx="7683500" cy="6680200"/>
          </a:xfrm>
          <a:prstGeom prst="rect">
            <a:avLst/>
          </a:prstGeom>
        </p:spPr>
      </p:pic>
      <p:sp>
        <p:nvSpPr>
          <p:cNvPr id="64517" name="Line 7"/>
          <p:cNvSpPr>
            <a:spLocks noChangeShapeType="1"/>
          </p:cNvSpPr>
          <p:nvPr/>
        </p:nvSpPr>
        <p:spPr bwMode="auto">
          <a:xfrm flipH="1" flipV="1">
            <a:off x="8160252" y="895055"/>
            <a:ext cx="614362" cy="180975"/>
          </a:xfrm>
          <a:prstGeom prst="line">
            <a:avLst/>
          </a:prstGeom>
          <a:noFill/>
          <a:ln w="76200">
            <a:solidFill>
              <a:srgbClr val="A5002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64518" name="Text Box 8"/>
          <p:cNvSpPr txBox="1">
            <a:spLocks noChangeArrowheads="1"/>
          </p:cNvSpPr>
          <p:nvPr/>
        </p:nvSpPr>
        <p:spPr bwMode="auto">
          <a:xfrm>
            <a:off x="7230295" y="1139545"/>
            <a:ext cx="2276475" cy="366712"/>
          </a:xfrm>
          <a:prstGeom prst="rect">
            <a:avLst/>
          </a:prstGeom>
          <a:noFill/>
          <a:ln w="38100">
            <a:solidFill>
              <a:srgbClr val="A5002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algn="ctr" rtl="1" eaLnBrk="1" hangingPunct="1"/>
            <a:r>
              <a:rPr lang="en-US">
                <a:solidFill>
                  <a:srgbClr val="A50021"/>
                </a:solidFill>
                <a:latin typeface="Comic Sans MS" charset="0"/>
              </a:rPr>
              <a:t>Download structure</a:t>
            </a:r>
          </a:p>
        </p:txBody>
      </p:sp>
      <p:sp>
        <p:nvSpPr>
          <p:cNvPr id="64521" name="Text Box 12"/>
          <p:cNvSpPr txBox="1">
            <a:spLocks noChangeArrowheads="1"/>
          </p:cNvSpPr>
          <p:nvPr/>
        </p:nvSpPr>
        <p:spPr bwMode="auto">
          <a:xfrm>
            <a:off x="485483" y="2465258"/>
            <a:ext cx="1211262" cy="641350"/>
          </a:xfrm>
          <a:prstGeom prst="rect">
            <a:avLst/>
          </a:prstGeom>
          <a:noFill/>
          <a:ln w="38100">
            <a:solidFill>
              <a:srgbClr val="A5002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algn="ctr" rtl="1" eaLnBrk="1" hangingPunct="1"/>
            <a:r>
              <a:rPr lang="en-US">
                <a:solidFill>
                  <a:srgbClr val="A50021"/>
                </a:solidFill>
                <a:latin typeface="Comic Sans MS" charset="0"/>
              </a:rPr>
              <a:t>Display</a:t>
            </a:r>
          </a:p>
          <a:p>
            <a:pPr algn="ctr" rtl="1" eaLnBrk="1" hangingPunct="1"/>
            <a:r>
              <a:rPr lang="en-US">
                <a:solidFill>
                  <a:srgbClr val="A50021"/>
                </a:solidFill>
                <a:latin typeface="Comic Sans MS" charset="0"/>
              </a:rPr>
              <a:t>structure</a:t>
            </a:r>
          </a:p>
        </p:txBody>
      </p:sp>
      <p:sp>
        <p:nvSpPr>
          <p:cNvPr id="64524" name="Text Box 8"/>
          <p:cNvSpPr txBox="1">
            <a:spLocks noChangeArrowheads="1"/>
          </p:cNvSpPr>
          <p:nvPr/>
        </p:nvSpPr>
        <p:spPr bwMode="auto">
          <a:xfrm>
            <a:off x="6074569" y="5325303"/>
            <a:ext cx="2452687" cy="646112"/>
          </a:xfrm>
          <a:prstGeom prst="rect">
            <a:avLst/>
          </a:prstGeom>
          <a:solidFill>
            <a:schemeClr val="bg1"/>
          </a:solidFill>
          <a:ln w="38100">
            <a:solidFill>
              <a:srgbClr val="A50021"/>
            </a:solidFill>
            <a:miter lim="800000"/>
            <a:headEnd/>
            <a:tailEnd/>
          </a:ln>
        </p:spPr>
        <p:txBody>
          <a:bodyPr wrap="non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algn="ctr" rtl="1" eaLnBrk="1" hangingPunct="1"/>
            <a:r>
              <a:rPr lang="en-US">
                <a:solidFill>
                  <a:srgbClr val="A50021"/>
                </a:solidFill>
                <a:latin typeface="Comic Sans MS" charset="0"/>
              </a:rPr>
              <a:t>The paper describing</a:t>
            </a:r>
          </a:p>
          <a:p>
            <a:pPr algn="ctr" rtl="1" eaLnBrk="1" hangingPunct="1"/>
            <a:r>
              <a:rPr lang="en-US">
                <a:solidFill>
                  <a:srgbClr val="A50021"/>
                </a:solidFill>
                <a:latin typeface="Comic Sans MS" charset="0"/>
              </a:rPr>
              <a:t>the structure</a:t>
            </a:r>
          </a:p>
        </p:txBody>
      </p:sp>
    </p:spTree>
    <p:extLst>
      <p:ext uri="{BB962C8B-B14F-4D97-AF65-F5344CB8AC3E}">
        <p14:creationId xmlns:p14="http://schemas.microsoft.com/office/powerpoint/2010/main" val="3057516541"/>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4"/>
          <p:cNvSpPr>
            <a:spLocks noChangeArrowheads="1"/>
          </p:cNvSpPr>
          <p:nvPr/>
        </p:nvSpPr>
        <p:spPr bwMode="auto">
          <a:xfrm>
            <a:off x="155575" y="1071563"/>
            <a:ext cx="8843963"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lgn="ctr">
              <a:spcBef>
                <a:spcPct val="20000"/>
              </a:spcBef>
            </a:pPr>
            <a:r>
              <a:rPr lang="en-US" sz="3200" b="1" dirty="0">
                <a:solidFill>
                  <a:srgbClr val="A50021"/>
                </a:solidFill>
                <a:latin typeface="+mn-lt"/>
              </a:rPr>
              <a:t>RCSB- The Protein Data Bank</a:t>
            </a:r>
            <a:endParaRPr lang="he-IL" sz="3200" b="1" dirty="0">
              <a:solidFill>
                <a:srgbClr val="000000"/>
              </a:solidFill>
              <a:latin typeface="+mn-lt"/>
            </a:endParaRPr>
          </a:p>
          <a:p>
            <a:pPr marL="342900" indent="-342900">
              <a:spcBef>
                <a:spcPct val="20000"/>
              </a:spcBef>
              <a:buFontTx/>
              <a:buChar char="•"/>
            </a:pPr>
            <a:endParaRPr lang="en-US" sz="3200" b="1" dirty="0">
              <a:solidFill>
                <a:srgbClr val="000000"/>
              </a:solidFill>
              <a:latin typeface="+mn-lt"/>
            </a:endParaRPr>
          </a:p>
          <a:p>
            <a:pPr marL="342900" indent="-342900">
              <a:spcBef>
                <a:spcPct val="20000"/>
              </a:spcBef>
              <a:buFontTx/>
              <a:buChar char="•"/>
            </a:pPr>
            <a:r>
              <a:rPr lang="en-US" sz="2400" dirty="0">
                <a:solidFill>
                  <a:srgbClr val="000000"/>
                </a:solidFill>
                <a:latin typeface="+mn-lt"/>
              </a:rPr>
              <a:t>TITLE</a:t>
            </a:r>
          </a:p>
          <a:p>
            <a:pPr marL="342900" indent="-342900">
              <a:spcBef>
                <a:spcPct val="20000"/>
              </a:spcBef>
              <a:buFontTx/>
              <a:buChar char="•"/>
            </a:pPr>
            <a:r>
              <a:rPr lang="en-US" sz="2400" dirty="0">
                <a:solidFill>
                  <a:srgbClr val="000000"/>
                </a:solidFill>
                <a:latin typeface="+mn-lt"/>
              </a:rPr>
              <a:t>REMARK</a:t>
            </a:r>
          </a:p>
          <a:p>
            <a:pPr marL="342900" indent="-342900">
              <a:spcBef>
                <a:spcPct val="20000"/>
              </a:spcBef>
              <a:buFontTx/>
              <a:buChar char="•"/>
            </a:pPr>
            <a:r>
              <a:rPr lang="en-US" sz="2400" dirty="0">
                <a:solidFill>
                  <a:srgbClr val="000000"/>
                </a:solidFill>
                <a:latin typeface="+mn-lt"/>
              </a:rPr>
              <a:t>COMPND</a:t>
            </a:r>
          </a:p>
          <a:p>
            <a:pPr marL="342900" indent="-342900">
              <a:spcBef>
                <a:spcPct val="20000"/>
              </a:spcBef>
              <a:buFontTx/>
              <a:buChar char="•"/>
            </a:pPr>
            <a:r>
              <a:rPr lang="en-US" sz="2400" dirty="0" smtClean="0">
                <a:solidFill>
                  <a:srgbClr val="000000"/>
                </a:solidFill>
                <a:latin typeface="+mn-lt"/>
              </a:rPr>
              <a:t>SEQRES</a:t>
            </a:r>
            <a:r>
              <a:rPr lang="en-US" sz="2400" dirty="0">
                <a:solidFill>
                  <a:srgbClr val="000000"/>
                </a:solidFill>
                <a:latin typeface="+mn-lt"/>
              </a:rPr>
              <a:t>- the original sequence</a:t>
            </a:r>
          </a:p>
          <a:p>
            <a:pPr marL="342900" indent="-342900">
              <a:spcBef>
                <a:spcPct val="20000"/>
              </a:spcBef>
              <a:buFontTx/>
              <a:buChar char="•"/>
            </a:pPr>
            <a:r>
              <a:rPr lang="en-US" sz="2400" dirty="0">
                <a:solidFill>
                  <a:srgbClr val="000000"/>
                </a:solidFill>
                <a:latin typeface="+mn-lt"/>
              </a:rPr>
              <a:t>HELIX, BETA- secondary structure</a:t>
            </a:r>
          </a:p>
          <a:p>
            <a:pPr marL="342900" indent="-342900">
              <a:spcBef>
                <a:spcPct val="20000"/>
              </a:spcBef>
              <a:buFontTx/>
              <a:buChar char="•"/>
            </a:pPr>
            <a:r>
              <a:rPr lang="en-US" sz="2400" dirty="0">
                <a:solidFill>
                  <a:srgbClr val="000000"/>
                </a:solidFill>
                <a:latin typeface="+mn-lt"/>
              </a:rPr>
              <a:t>ATOM – The actual protein/DNA/RNA chain</a:t>
            </a:r>
          </a:p>
          <a:p>
            <a:pPr marL="342900" indent="-342900">
              <a:spcBef>
                <a:spcPct val="20000"/>
              </a:spcBef>
              <a:buFontTx/>
              <a:buChar char="•"/>
            </a:pPr>
            <a:r>
              <a:rPr lang="en-US" sz="2400" dirty="0">
                <a:solidFill>
                  <a:srgbClr val="000000"/>
                </a:solidFill>
                <a:latin typeface="+mn-lt"/>
              </a:rPr>
              <a:t>HETATM- additional atoms such as ligands, water etc.</a:t>
            </a:r>
          </a:p>
          <a:p>
            <a:pPr marL="342900" indent="-342900">
              <a:spcBef>
                <a:spcPct val="20000"/>
              </a:spcBef>
              <a:buFontTx/>
              <a:buChar char="•"/>
            </a:pPr>
            <a:r>
              <a:rPr lang="en-US" sz="2400" dirty="0">
                <a:solidFill>
                  <a:srgbClr val="000000"/>
                </a:solidFill>
                <a:latin typeface="+mn-lt"/>
              </a:rPr>
              <a:t>…</a:t>
            </a:r>
          </a:p>
        </p:txBody>
      </p:sp>
      <p:sp>
        <p:nvSpPr>
          <p:cNvPr id="65539" name="Text Box 11"/>
          <p:cNvSpPr txBox="1">
            <a:spLocks noChangeArrowheads="1"/>
          </p:cNvSpPr>
          <p:nvPr/>
        </p:nvSpPr>
        <p:spPr bwMode="auto">
          <a:xfrm>
            <a:off x="207963" y="1671638"/>
            <a:ext cx="8764587" cy="1200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algn="ctr" eaLnBrk="1" hangingPunct="1"/>
            <a:r>
              <a:rPr lang="en-US" sz="2400">
                <a:solidFill>
                  <a:srgbClr val="000000"/>
                </a:solidFill>
                <a:latin typeface="+mn-lt"/>
                <a:cs typeface="Courier New" charset="0"/>
              </a:rPr>
              <a:t>PDB files have a specific format</a:t>
            </a:r>
            <a:r>
              <a:rPr lang="he-IL" sz="2400">
                <a:solidFill>
                  <a:srgbClr val="000000"/>
                </a:solidFill>
                <a:latin typeface="+mn-lt"/>
                <a:cs typeface="Courier New" charset="0"/>
              </a:rPr>
              <a:t>:</a:t>
            </a:r>
            <a:endParaRPr lang="en-US" sz="2400">
              <a:solidFill>
                <a:srgbClr val="000000"/>
              </a:solidFill>
              <a:latin typeface="+mn-lt"/>
              <a:cs typeface="Courier New" charset="0"/>
            </a:endParaRPr>
          </a:p>
          <a:p>
            <a:pPr eaLnBrk="1" hangingPunct="1"/>
            <a:endParaRPr lang="he-IL" sz="2400">
              <a:solidFill>
                <a:srgbClr val="000000"/>
              </a:solidFill>
              <a:latin typeface="+mn-lt"/>
              <a:cs typeface="Courier New" charset="0"/>
            </a:endParaRPr>
          </a:p>
          <a:p>
            <a:pPr eaLnBrk="1" hangingPunct="1"/>
            <a:endParaRPr lang="en-US" sz="2400">
              <a:solidFill>
                <a:srgbClr val="000000"/>
              </a:solidFill>
              <a:latin typeface="+mn-lt"/>
              <a:cs typeface="Courier New" charset="0"/>
            </a:endParaRPr>
          </a:p>
        </p:txBody>
      </p:sp>
      <p:sp>
        <p:nvSpPr>
          <p:cNvPr id="6" name="Rectangle 2"/>
          <p:cNvSpPr>
            <a:spLocks noGrp="1" noChangeArrowheads="1"/>
          </p:cNvSpPr>
          <p:nvPr>
            <p:ph type="title"/>
          </p:nvPr>
        </p:nvSpPr>
        <p:spPr>
          <a:xfrm>
            <a:off x="0" y="274638"/>
            <a:ext cx="9144000" cy="706437"/>
          </a:xfrm>
          <a:solidFill>
            <a:srgbClr val="DDDDDD"/>
          </a:solidFill>
        </p:spPr>
        <p:txBody>
          <a:bodyPr/>
          <a:lstStyle/>
          <a:p>
            <a:pPr eaLnBrk="1" hangingPunct="1">
              <a:defRPr/>
            </a:pPr>
            <a:r>
              <a:rPr lang="en-US" sz="3200" kern="1200" dirty="0" smtClean="0">
                <a:solidFill>
                  <a:schemeClr val="tx1"/>
                </a:solidFill>
                <a:latin typeface="+mn-lt"/>
                <a:ea typeface="+mn-ea"/>
                <a:cs typeface="+mn-cs"/>
              </a:rPr>
              <a:t>Investigating &amp; visualizing protein structures</a:t>
            </a:r>
            <a:endParaRPr lang="en-US" sz="3600" dirty="0" smtClean="0">
              <a:solidFill>
                <a:schemeClr val="tx1"/>
              </a:solidFill>
              <a:latin typeface="+mn-lt"/>
            </a:endParaRPr>
          </a:p>
        </p:txBody>
      </p:sp>
    </p:spTree>
    <p:extLst>
      <p:ext uri="{BB962C8B-B14F-4D97-AF65-F5344CB8AC3E}">
        <p14:creationId xmlns:p14="http://schemas.microsoft.com/office/powerpoint/2010/main" val="4066003429"/>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3398" name="Rectangle 6"/>
          <p:cNvSpPr>
            <a:spLocks noGrp="1" noChangeArrowheads="1"/>
          </p:cNvSpPr>
          <p:nvPr>
            <p:ph type="title"/>
          </p:nvPr>
        </p:nvSpPr>
        <p:spPr>
          <a:xfrm>
            <a:off x="457200" y="228600"/>
            <a:ext cx="6858000" cy="1295400"/>
          </a:xfrm>
        </p:spPr>
        <p:txBody>
          <a:bodyPr anchor="ctr"/>
          <a:lstStyle/>
          <a:p>
            <a:pPr eaLnBrk="1" hangingPunct="1">
              <a:defRPr/>
            </a:pPr>
            <a:r>
              <a:rPr lang="en-US" sz="3400" smtClean="0"/>
              <a:t>PDB Files: the </a:t>
            </a:r>
            <a:r>
              <a:rPr lang="ja-JP" altLang="en-US" sz="3400" smtClean="0">
                <a:latin typeface="Arial"/>
              </a:rPr>
              <a:t>“</a:t>
            </a:r>
            <a:r>
              <a:rPr lang="en-US" sz="3400" smtClean="0"/>
              <a:t>header</a:t>
            </a:r>
            <a:r>
              <a:rPr lang="ja-JP" altLang="en-US" sz="3400" smtClean="0">
                <a:latin typeface="Arial"/>
              </a:rPr>
              <a:t>”</a:t>
            </a:r>
            <a:endParaRPr lang="en-US" sz="3400" smtClean="0"/>
          </a:p>
        </p:txBody>
      </p:sp>
      <p:sp>
        <p:nvSpPr>
          <p:cNvPr id="443399" name="Rectangle 7"/>
          <p:cNvSpPr>
            <a:spLocks noChangeArrowheads="1"/>
          </p:cNvSpPr>
          <p:nvPr/>
        </p:nvSpPr>
        <p:spPr bwMode="auto">
          <a:xfrm>
            <a:off x="762000" y="1458913"/>
            <a:ext cx="7315200" cy="447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defRPr/>
            </a:pPr>
            <a:r>
              <a:rPr lang="en-US" sz="1200" b="0">
                <a:latin typeface="Courier New" charset="0"/>
                <a:cs typeface="Arial" charset="0"/>
              </a:rPr>
              <a:t>HEADER   OXIDOREDUCTASE(SUPEROXIDE ACCEPTOR)     13-JUL-94   </a:t>
            </a:r>
          </a:p>
          <a:p>
            <a:pPr>
              <a:defRPr/>
            </a:pPr>
            <a:r>
              <a:rPr lang="en-US" sz="1200" b="0">
                <a:latin typeface="Courier New" charset="0"/>
                <a:cs typeface="Arial" charset="0"/>
              </a:rPr>
              <a:t>COMPND   MANGANESE SUPEROXIDE DISMUTASE (E.C.1.15.1.1) COMPLEXED       </a:t>
            </a:r>
          </a:p>
          <a:p>
            <a:pPr>
              <a:defRPr/>
            </a:pPr>
            <a:r>
              <a:rPr lang="en-US" sz="1200" b="0">
                <a:latin typeface="Courier New" charset="0"/>
                <a:cs typeface="Arial" charset="0"/>
              </a:rPr>
              <a:t>COMPND   2 WITH AZIDE                                                   </a:t>
            </a:r>
          </a:p>
          <a:p>
            <a:pPr>
              <a:defRPr/>
            </a:pPr>
            <a:r>
              <a:rPr lang="en-US" sz="1200" b="0">
                <a:latin typeface="Courier New" charset="0"/>
                <a:cs typeface="Arial" charset="0"/>
              </a:rPr>
              <a:t>OURCE    (THERMUS THERMOPHILUS, HB8)                                   </a:t>
            </a:r>
          </a:p>
          <a:p>
            <a:pPr>
              <a:defRPr/>
            </a:pPr>
            <a:r>
              <a:rPr lang="en-US" sz="1200" b="0">
                <a:latin typeface="Courier New" charset="0"/>
                <a:cs typeface="Arial" charset="0"/>
              </a:rPr>
              <a:t>AUTHOR   M.S.LAH,M.DIXON,K.A.PATTRIDGE,W.C.STALLINGS,J.A.FEE,          </a:t>
            </a:r>
          </a:p>
          <a:p>
            <a:pPr>
              <a:defRPr/>
            </a:pPr>
            <a:r>
              <a:rPr lang="en-US" sz="1200" b="0">
                <a:latin typeface="Courier New" charset="0"/>
                <a:cs typeface="Arial" charset="0"/>
              </a:rPr>
              <a:t>AUTHOR   2 M.L.LUDWIG                                                    </a:t>
            </a:r>
          </a:p>
          <a:p>
            <a:pPr>
              <a:defRPr/>
            </a:pPr>
            <a:r>
              <a:rPr lang="en-US" sz="1200" b="0">
                <a:latin typeface="Courier New" charset="0"/>
                <a:cs typeface="Arial" charset="0"/>
              </a:rPr>
              <a:t>REVDAT   2   15-MAY-95 </a:t>
            </a:r>
          </a:p>
          <a:p>
            <a:pPr>
              <a:defRPr/>
            </a:pPr>
            <a:r>
              <a:rPr lang="en-US" sz="1200" b="0">
                <a:latin typeface="Courier New" charset="0"/>
                <a:cs typeface="Arial" charset="0"/>
              </a:rPr>
              <a:t>REVDAT   1   15-OCT-94 </a:t>
            </a:r>
          </a:p>
          <a:p>
            <a:pPr>
              <a:defRPr/>
            </a:pPr>
            <a:r>
              <a:rPr lang="en-US" sz="1200" b="0">
                <a:latin typeface="Courier New" charset="0"/>
                <a:cs typeface="Arial" charset="0"/>
              </a:rPr>
              <a:t>JRNL     AUTH   M.S.LAH,M.DIXON,K.A.PATTRIDGE,W.C.STALLINGS,         </a:t>
            </a:r>
          </a:p>
          <a:p>
            <a:pPr>
              <a:defRPr/>
            </a:pPr>
            <a:r>
              <a:rPr lang="en-US" sz="1200" b="0">
                <a:latin typeface="Courier New" charset="0"/>
                <a:cs typeface="Arial" charset="0"/>
              </a:rPr>
              <a:t>JRNL     AUTH 2 J.A.FEE,M.L.LUDWIG                                   </a:t>
            </a:r>
          </a:p>
          <a:p>
            <a:pPr>
              <a:defRPr/>
            </a:pPr>
            <a:r>
              <a:rPr lang="en-US" sz="1200" b="0">
                <a:latin typeface="Courier New" charset="0"/>
                <a:cs typeface="Arial" charset="0"/>
              </a:rPr>
              <a:t>JRNL     TITL   STRUCTURE-FUNCTION IN E. COLI IRON SUPEROXIDE        </a:t>
            </a:r>
          </a:p>
          <a:p>
            <a:pPr>
              <a:defRPr/>
            </a:pPr>
            <a:r>
              <a:rPr lang="en-US" sz="1200" b="0">
                <a:latin typeface="Courier New" charset="0"/>
                <a:cs typeface="Arial" charset="0"/>
              </a:rPr>
              <a:t>JRNL     TITL 2 DISMUTASE: COMPARISONS WITH THE MANGANESE ENZYME     </a:t>
            </a:r>
          </a:p>
          <a:p>
            <a:pPr>
              <a:defRPr/>
            </a:pPr>
            <a:r>
              <a:rPr lang="en-US" sz="1200" b="0">
                <a:latin typeface="Courier New" charset="0"/>
                <a:cs typeface="Arial" charset="0"/>
              </a:rPr>
              <a:t>JRNL     TITL 3 FROM T. THERMOPHILUS                                 </a:t>
            </a:r>
          </a:p>
          <a:p>
            <a:pPr>
              <a:defRPr/>
            </a:pPr>
            <a:r>
              <a:rPr lang="en-US" sz="1200" b="0">
                <a:latin typeface="Courier New" charset="0"/>
                <a:cs typeface="Arial" charset="0"/>
              </a:rPr>
              <a:t>JRNL     REF    TO BE PUBLISHED                                      </a:t>
            </a:r>
          </a:p>
          <a:p>
            <a:pPr>
              <a:defRPr/>
            </a:pPr>
            <a:r>
              <a:rPr lang="en-US" sz="1200" b="0">
                <a:latin typeface="Courier New" charset="0"/>
                <a:cs typeface="Arial" charset="0"/>
              </a:rPr>
              <a:t>REMARK   1  AUTH   M.L.LUDWIG,A.L.METZGER,K.A.PATTRIDGE,W.C.STALLINGS   </a:t>
            </a:r>
          </a:p>
          <a:p>
            <a:pPr>
              <a:defRPr/>
            </a:pPr>
            <a:r>
              <a:rPr lang="en-US" sz="1200" b="0">
                <a:latin typeface="Courier New" charset="0"/>
                <a:cs typeface="Arial" charset="0"/>
              </a:rPr>
              <a:t>REMARK   1  TITL   MANGANESE SUPEROXIDE DISMUTASE FROM THERMUS          </a:t>
            </a:r>
          </a:p>
          <a:p>
            <a:pPr>
              <a:defRPr/>
            </a:pPr>
            <a:r>
              <a:rPr lang="en-US" sz="1200" b="0">
                <a:latin typeface="Courier New" charset="0"/>
                <a:cs typeface="Arial" charset="0"/>
              </a:rPr>
              <a:t>REMARK   1  TITL 2 THERMOPHILUS.  A STRUCTURAL MODEL REFINED AT 1.8     </a:t>
            </a:r>
          </a:p>
          <a:p>
            <a:pPr>
              <a:defRPr/>
            </a:pPr>
            <a:r>
              <a:rPr lang="en-US" sz="1200" b="0">
                <a:latin typeface="Courier New" charset="0"/>
                <a:cs typeface="Arial" charset="0"/>
              </a:rPr>
              <a:t>REMARK   1  TITL 3 ANGSTROMS RESOLUTION                                 </a:t>
            </a:r>
          </a:p>
          <a:p>
            <a:pPr>
              <a:defRPr/>
            </a:pPr>
            <a:r>
              <a:rPr lang="en-US" sz="1200" b="0">
                <a:latin typeface="Courier New" charset="0"/>
                <a:cs typeface="Arial" charset="0"/>
              </a:rPr>
              <a:t>REMARK   1  REF    J.MOL.BIOL.                   V. 219   335 1991      </a:t>
            </a:r>
          </a:p>
          <a:p>
            <a:pPr>
              <a:defRPr/>
            </a:pPr>
            <a:r>
              <a:rPr lang="en-US" sz="1200" b="0">
                <a:latin typeface="Courier New" charset="0"/>
                <a:cs typeface="Arial" charset="0"/>
              </a:rPr>
              <a:t>REMARK   1  REFN   ASTM JMOBAK  UK ISSN 0022-2836                 </a:t>
            </a:r>
          </a:p>
          <a:p>
            <a:pPr>
              <a:defRPr/>
            </a:pPr>
            <a:r>
              <a:rPr lang="en-US" sz="1200" b="0">
                <a:latin typeface="Courier New" charset="0"/>
                <a:cs typeface="Arial" charset="0"/>
              </a:rPr>
              <a:t>REMARK   1 REFERENCE 2                                                  </a:t>
            </a:r>
          </a:p>
          <a:p>
            <a:pPr>
              <a:defRPr/>
            </a:pPr>
            <a:r>
              <a:rPr lang="en-US" sz="1200" b="0">
                <a:latin typeface="Courier New" charset="0"/>
                <a:cs typeface="Arial" charset="0"/>
              </a:rPr>
              <a:t>REMARK   1  AUTH   W.C.STALLINGS,C.BULL,J.A.FEE,M.S.LAH,M.L.LUDWIG      </a:t>
            </a:r>
          </a:p>
          <a:p>
            <a:pPr>
              <a:defRPr/>
            </a:pPr>
            <a:r>
              <a:rPr lang="en-US" sz="1200" b="0">
                <a:latin typeface="Courier New" charset="0"/>
                <a:cs typeface="Arial" charset="0"/>
              </a:rPr>
              <a:t>REMARK   1  TITL   IRON AND MANGANESE SUPEROXIDE DISMUTASES:            </a:t>
            </a:r>
          </a:p>
          <a:p>
            <a:pPr>
              <a:defRPr/>
            </a:pPr>
            <a:r>
              <a:rPr lang="en-US" sz="1200" b="0">
                <a:latin typeface="Courier New" charset="0"/>
                <a:cs typeface="Arial" charset="0"/>
              </a:rPr>
              <a:t>REMARK   1  TITL 2 CATALYTIC INFERENCES FROM THE STRUCTURES             </a:t>
            </a:r>
          </a:p>
        </p:txBody>
      </p:sp>
      <p:sp>
        <p:nvSpPr>
          <p:cNvPr id="2" name="Rectangle 1"/>
          <p:cNvSpPr/>
          <p:nvPr/>
        </p:nvSpPr>
        <p:spPr>
          <a:xfrm>
            <a:off x="6830546" y="3124200"/>
            <a:ext cx="2313454" cy="369332"/>
          </a:xfrm>
          <a:prstGeom prst="rect">
            <a:avLst/>
          </a:prstGeom>
        </p:spPr>
        <p:txBody>
          <a:bodyPr wrap="none">
            <a:spAutoFit/>
          </a:bodyPr>
          <a:lstStyle/>
          <a:p>
            <a:pPr marL="342900" indent="-342900">
              <a:spcBef>
                <a:spcPct val="20000"/>
              </a:spcBef>
              <a:buFontTx/>
              <a:buChar char="•"/>
            </a:pPr>
            <a:r>
              <a:rPr lang="en-US" dirty="0">
                <a:solidFill>
                  <a:srgbClr val="000000"/>
                </a:solidFill>
              </a:rPr>
              <a:t>JRNL- reference</a:t>
            </a:r>
            <a:endParaRPr lang="en-US" dirty="0">
              <a:solidFill>
                <a:srgbClr val="000000"/>
              </a:solidFill>
            </a:endParaRPr>
          </a:p>
        </p:txBody>
      </p:sp>
    </p:spTree>
    <p:extLst>
      <p:ext uri="{BB962C8B-B14F-4D97-AF65-F5344CB8AC3E}">
        <p14:creationId xmlns:p14="http://schemas.microsoft.com/office/powerpoint/2010/main" val="58204533"/>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3"/>
          <p:cNvSpPr>
            <a:spLocks noChangeArrowheads="1"/>
          </p:cNvSpPr>
          <p:nvPr/>
        </p:nvSpPr>
        <p:spPr bwMode="auto">
          <a:xfrm>
            <a:off x="155575" y="1071563"/>
            <a:ext cx="8843963"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spcBef>
                <a:spcPct val="20000"/>
              </a:spcBef>
              <a:buFontTx/>
              <a:buChar char="•"/>
            </a:pPr>
            <a:endParaRPr lang="en-US" sz="3200" b="1" dirty="0">
              <a:solidFill>
                <a:srgbClr val="000000"/>
              </a:solidFill>
              <a:latin typeface="+mn-lt"/>
            </a:endParaRPr>
          </a:p>
        </p:txBody>
      </p:sp>
      <p:sp>
        <p:nvSpPr>
          <p:cNvPr id="66564" name="Rectangle 5"/>
          <p:cNvSpPr>
            <a:spLocks noChangeArrowheads="1"/>
          </p:cNvSpPr>
          <p:nvPr/>
        </p:nvSpPr>
        <p:spPr bwMode="auto">
          <a:xfrm>
            <a:off x="250825" y="2092325"/>
            <a:ext cx="10037763" cy="307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pt-BR" sz="1400">
                <a:solidFill>
                  <a:srgbClr val="000000"/>
                </a:solidFill>
                <a:latin typeface="Courier New" charset="0"/>
                <a:cs typeface="Courier New" charset="0"/>
              </a:rPr>
              <a:t>ATOM      7  SD  MET A   1     -29.059  28.614  71.539  1.00 26.90           S  </a:t>
            </a:r>
          </a:p>
          <a:p>
            <a:r>
              <a:rPr lang="pt-BR" sz="1400">
                <a:solidFill>
                  <a:srgbClr val="000000"/>
                </a:solidFill>
                <a:latin typeface="Courier New" charset="0"/>
                <a:cs typeface="Courier New" charset="0"/>
              </a:rPr>
              <a:t>ATOM      8  CE  MET A   1     -27.535  29.074  70.866  1.00 16.57           C  </a:t>
            </a:r>
          </a:p>
          <a:p>
            <a:r>
              <a:rPr lang="pt-BR" sz="1400">
                <a:solidFill>
                  <a:srgbClr val="000000"/>
                </a:solidFill>
                <a:latin typeface="Courier New" charset="0"/>
                <a:cs typeface="Courier New" charset="0"/>
              </a:rPr>
              <a:t>ATOM      9  N   ILE A   2     -29.656  32.903  69.094  1.00 25.93           N  </a:t>
            </a:r>
          </a:p>
          <a:p>
            <a:r>
              <a:rPr lang="pt-BR" sz="1400">
                <a:solidFill>
                  <a:srgbClr val="000000"/>
                </a:solidFill>
                <a:latin typeface="Courier New" charset="0"/>
                <a:cs typeface="Courier New" charset="0"/>
              </a:rPr>
              <a:t>ATOM     10  CA  ILE A   2     -30.077  33.171  67.730  1.00 25.49           C  </a:t>
            </a:r>
          </a:p>
          <a:p>
            <a:r>
              <a:rPr lang="pt-BR" sz="1400">
                <a:solidFill>
                  <a:srgbClr val="000000"/>
                </a:solidFill>
                <a:latin typeface="Courier New" charset="0"/>
                <a:cs typeface="Courier New" charset="0"/>
              </a:rPr>
              <a:t>HETATM 3139  C6  SAH   328     -11.642  26.514  89.489  1.00 17.97           C  </a:t>
            </a:r>
          </a:p>
          <a:p>
            <a:r>
              <a:rPr lang="pt-BR" sz="1400">
                <a:solidFill>
                  <a:srgbClr val="000000"/>
                </a:solidFill>
                <a:latin typeface="Courier New" charset="0"/>
                <a:cs typeface="Courier New" charset="0"/>
              </a:rPr>
              <a:t>HETATM 3140  N6  SAH   328     -10.474  26.661  90.103  1.00 14.50           N  </a:t>
            </a:r>
          </a:p>
          <a:p>
            <a:r>
              <a:rPr lang="pt-BR" sz="1400">
                <a:solidFill>
                  <a:srgbClr val="000000"/>
                </a:solidFill>
                <a:latin typeface="Courier New" charset="0"/>
                <a:cs typeface="Courier New" charset="0"/>
              </a:rPr>
              <a:t>HETATM 3141  N1  SAH   328     -11.895  25.334  88.899  1.00 23.10           N  </a:t>
            </a:r>
          </a:p>
          <a:p>
            <a:r>
              <a:rPr lang="pt-BR" sz="1400">
                <a:solidFill>
                  <a:srgbClr val="000000"/>
                </a:solidFill>
                <a:latin typeface="Courier New" charset="0"/>
                <a:cs typeface="Courier New" charset="0"/>
              </a:rPr>
              <a:t>HETATM 3142  C2  SAH   328     -13.079  25.090  88.350  1.00 16.93           C  </a:t>
            </a:r>
          </a:p>
          <a:p>
            <a:r>
              <a:rPr lang="pt-BR" sz="1400">
                <a:solidFill>
                  <a:srgbClr val="000000"/>
                </a:solidFill>
                <a:latin typeface="Courier New" charset="0"/>
                <a:cs typeface="Courier New" charset="0"/>
              </a:rPr>
              <a:t>HETATM 3143  N3  SAH   328     -14.120  25.887  88.278  1.00 16.05           N  </a:t>
            </a:r>
          </a:p>
          <a:p>
            <a:r>
              <a:rPr lang="pt-BR" sz="1400">
                <a:solidFill>
                  <a:srgbClr val="000000"/>
                </a:solidFill>
                <a:latin typeface="Courier New" charset="0"/>
                <a:cs typeface="Courier New" charset="0"/>
              </a:rPr>
              <a:t>HETATM 3144  C4  SAH   328     -13.832  27.092  88.861  1.00 14.31           C  </a:t>
            </a:r>
          </a:p>
          <a:p>
            <a:r>
              <a:rPr lang="pt-BR" sz="1400">
                <a:solidFill>
                  <a:srgbClr val="000000"/>
                </a:solidFill>
                <a:latin typeface="Courier New" charset="0"/>
                <a:cs typeface="Courier New" charset="0"/>
              </a:rPr>
              <a:t>HETATM 3145  O   HOH   329     -29.525  42.890  90.934  1.00 24.84           O  </a:t>
            </a:r>
          </a:p>
          <a:p>
            <a:r>
              <a:rPr lang="pt-BR" sz="1400">
                <a:solidFill>
                  <a:srgbClr val="000000"/>
                </a:solidFill>
                <a:latin typeface="Courier New" charset="0"/>
                <a:cs typeface="Courier New" charset="0"/>
              </a:rPr>
              <a:t>HETATM 3146  O   HOH   330     -28.213  42.867  93.588  1.00  8.11           O  </a:t>
            </a:r>
          </a:p>
          <a:p>
            <a:r>
              <a:rPr lang="pt-BR" sz="1400">
                <a:solidFill>
                  <a:srgbClr val="000000"/>
                </a:solidFill>
                <a:latin typeface="Courier New" charset="0"/>
                <a:cs typeface="Courier New" charset="0"/>
              </a:rPr>
              <a:t>HETATM 3147  O   HOH   331     -24.619  35.287  96.173  1.00 17.96           O  </a:t>
            </a:r>
          </a:p>
          <a:p>
            <a:endParaRPr lang="pt-BR" sz="1400">
              <a:solidFill>
                <a:srgbClr val="000000"/>
              </a:solidFill>
              <a:latin typeface="Courier New" charset="0"/>
              <a:cs typeface="Courier New" charset="0"/>
            </a:endParaRPr>
          </a:p>
        </p:txBody>
      </p:sp>
      <p:sp>
        <p:nvSpPr>
          <p:cNvPr id="66565" name="Rectangle 6"/>
          <p:cNvSpPr>
            <a:spLocks noChangeArrowheads="1"/>
          </p:cNvSpPr>
          <p:nvPr/>
        </p:nvSpPr>
        <p:spPr bwMode="auto">
          <a:xfrm>
            <a:off x="3560763" y="2100263"/>
            <a:ext cx="2576512" cy="2820987"/>
          </a:xfrm>
          <a:prstGeom prst="rect">
            <a:avLst/>
          </a:prstGeom>
          <a:noFill/>
          <a:ln w="28575">
            <a:solidFill>
              <a:srgbClr val="A5002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r" rtl="1"/>
            <a:endParaRPr lang="he-IL" sz="2400">
              <a:solidFill>
                <a:srgbClr val="000000"/>
              </a:solidFill>
              <a:latin typeface="+mn-lt"/>
            </a:endParaRPr>
          </a:p>
        </p:txBody>
      </p:sp>
      <p:sp>
        <p:nvSpPr>
          <p:cNvPr id="66566" name="Rectangle 7"/>
          <p:cNvSpPr>
            <a:spLocks noChangeArrowheads="1"/>
          </p:cNvSpPr>
          <p:nvPr/>
        </p:nvSpPr>
        <p:spPr bwMode="auto">
          <a:xfrm>
            <a:off x="1662113" y="2100263"/>
            <a:ext cx="873125" cy="2820987"/>
          </a:xfrm>
          <a:prstGeom prst="rect">
            <a:avLst/>
          </a:prstGeom>
          <a:noFill/>
          <a:ln w="28575">
            <a:solidFill>
              <a:srgbClr val="A5002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r" rtl="1"/>
            <a:endParaRPr lang="he-IL" sz="2400">
              <a:solidFill>
                <a:srgbClr val="000000"/>
              </a:solidFill>
              <a:latin typeface="+mn-lt"/>
            </a:endParaRPr>
          </a:p>
        </p:txBody>
      </p:sp>
      <p:sp>
        <p:nvSpPr>
          <p:cNvPr id="66567" name="Rectangle 8"/>
          <p:cNvSpPr>
            <a:spLocks noChangeArrowheads="1"/>
          </p:cNvSpPr>
          <p:nvPr/>
        </p:nvSpPr>
        <p:spPr bwMode="auto">
          <a:xfrm>
            <a:off x="2506663" y="2100263"/>
            <a:ext cx="255587" cy="2820987"/>
          </a:xfrm>
          <a:prstGeom prst="rect">
            <a:avLst/>
          </a:prstGeom>
          <a:noFill/>
          <a:ln w="28575">
            <a:solidFill>
              <a:srgbClr val="A5002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r" rtl="1"/>
            <a:endParaRPr lang="he-IL" sz="2400">
              <a:solidFill>
                <a:srgbClr val="000000"/>
              </a:solidFill>
              <a:latin typeface="+mn-lt"/>
            </a:endParaRPr>
          </a:p>
        </p:txBody>
      </p:sp>
      <p:sp>
        <p:nvSpPr>
          <p:cNvPr id="66568" name="Rectangle 9"/>
          <p:cNvSpPr>
            <a:spLocks noChangeArrowheads="1"/>
          </p:cNvSpPr>
          <p:nvPr/>
        </p:nvSpPr>
        <p:spPr bwMode="auto">
          <a:xfrm>
            <a:off x="2755900" y="2100263"/>
            <a:ext cx="358775" cy="2820987"/>
          </a:xfrm>
          <a:prstGeom prst="rect">
            <a:avLst/>
          </a:prstGeom>
          <a:noFill/>
          <a:ln w="28575">
            <a:solidFill>
              <a:srgbClr val="A5002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r" rtl="1"/>
            <a:endParaRPr lang="he-IL" sz="2400">
              <a:solidFill>
                <a:srgbClr val="000000"/>
              </a:solidFill>
              <a:latin typeface="+mn-lt"/>
            </a:endParaRPr>
          </a:p>
        </p:txBody>
      </p:sp>
      <p:sp>
        <p:nvSpPr>
          <p:cNvPr id="66569" name="Line 10"/>
          <p:cNvSpPr>
            <a:spLocks noChangeShapeType="1"/>
          </p:cNvSpPr>
          <p:nvPr/>
        </p:nvSpPr>
        <p:spPr bwMode="auto">
          <a:xfrm flipV="1">
            <a:off x="1752600" y="4814887"/>
            <a:ext cx="209550" cy="747712"/>
          </a:xfrm>
          <a:prstGeom prst="line">
            <a:avLst/>
          </a:prstGeom>
          <a:noFill/>
          <a:ln w="76200">
            <a:solidFill>
              <a:srgbClr val="A50021"/>
            </a:solidFill>
            <a:round/>
            <a:headEnd/>
            <a:tailEnd type="triangle" w="med" len="med"/>
          </a:ln>
          <a:extLst>
            <a:ext uri="{909E8E84-426E-40dd-AFC4-6F175D3DCCD1}">
              <a14:hiddenFill xmlns:a14="http://schemas.microsoft.com/office/drawing/2010/main">
                <a:noFill/>
              </a14:hiddenFill>
            </a:ext>
          </a:extLst>
        </p:spPr>
        <p:txBody>
          <a:bodyPr/>
          <a:lstStyle/>
          <a:p>
            <a:endParaRPr lang="en-US">
              <a:latin typeface="+mn-lt"/>
            </a:endParaRPr>
          </a:p>
        </p:txBody>
      </p:sp>
      <p:sp>
        <p:nvSpPr>
          <p:cNvPr id="66570" name="Line 11"/>
          <p:cNvSpPr>
            <a:spLocks noChangeShapeType="1"/>
          </p:cNvSpPr>
          <p:nvPr/>
        </p:nvSpPr>
        <p:spPr bwMode="auto">
          <a:xfrm flipH="1" flipV="1">
            <a:off x="4818063" y="4870450"/>
            <a:ext cx="1320800" cy="727075"/>
          </a:xfrm>
          <a:prstGeom prst="line">
            <a:avLst/>
          </a:prstGeom>
          <a:noFill/>
          <a:ln w="76200">
            <a:solidFill>
              <a:srgbClr val="A50021"/>
            </a:solidFill>
            <a:round/>
            <a:headEnd/>
            <a:tailEnd type="triangle" w="med" len="med"/>
          </a:ln>
          <a:extLst>
            <a:ext uri="{909E8E84-426E-40dd-AFC4-6F175D3DCCD1}">
              <a14:hiddenFill xmlns:a14="http://schemas.microsoft.com/office/drawing/2010/main">
                <a:noFill/>
              </a14:hiddenFill>
            </a:ext>
          </a:extLst>
        </p:spPr>
        <p:txBody>
          <a:bodyPr/>
          <a:lstStyle/>
          <a:p>
            <a:endParaRPr lang="en-US">
              <a:latin typeface="+mn-lt"/>
            </a:endParaRPr>
          </a:p>
        </p:txBody>
      </p:sp>
      <p:sp>
        <p:nvSpPr>
          <p:cNvPr id="66571" name="Line 12"/>
          <p:cNvSpPr>
            <a:spLocks noChangeShapeType="1"/>
          </p:cNvSpPr>
          <p:nvPr/>
        </p:nvSpPr>
        <p:spPr bwMode="auto">
          <a:xfrm flipH="1" flipV="1">
            <a:off x="2998788" y="4903788"/>
            <a:ext cx="622300" cy="722312"/>
          </a:xfrm>
          <a:prstGeom prst="line">
            <a:avLst/>
          </a:prstGeom>
          <a:noFill/>
          <a:ln w="76200">
            <a:solidFill>
              <a:srgbClr val="A50021"/>
            </a:solidFill>
            <a:round/>
            <a:headEnd/>
            <a:tailEnd type="triangle" w="med" len="med"/>
          </a:ln>
          <a:extLst>
            <a:ext uri="{909E8E84-426E-40dd-AFC4-6F175D3DCCD1}">
              <a14:hiddenFill xmlns:a14="http://schemas.microsoft.com/office/drawing/2010/main">
                <a:noFill/>
              </a14:hiddenFill>
            </a:ext>
          </a:extLst>
        </p:spPr>
        <p:txBody>
          <a:bodyPr/>
          <a:lstStyle/>
          <a:p>
            <a:endParaRPr lang="en-US">
              <a:latin typeface="+mn-lt"/>
            </a:endParaRPr>
          </a:p>
        </p:txBody>
      </p:sp>
      <p:sp>
        <p:nvSpPr>
          <p:cNvPr id="66572" name="Line 13"/>
          <p:cNvSpPr>
            <a:spLocks noChangeShapeType="1"/>
          </p:cNvSpPr>
          <p:nvPr/>
        </p:nvSpPr>
        <p:spPr bwMode="auto">
          <a:xfrm flipH="1" flipV="1">
            <a:off x="2619375" y="4799013"/>
            <a:ext cx="123825" cy="1154112"/>
          </a:xfrm>
          <a:prstGeom prst="line">
            <a:avLst/>
          </a:prstGeom>
          <a:noFill/>
          <a:ln w="76200">
            <a:solidFill>
              <a:srgbClr val="A50021"/>
            </a:solidFill>
            <a:round/>
            <a:headEnd/>
            <a:tailEnd type="triangle" w="med" len="med"/>
          </a:ln>
          <a:extLst>
            <a:ext uri="{909E8E84-426E-40dd-AFC4-6F175D3DCCD1}">
              <a14:hiddenFill xmlns:a14="http://schemas.microsoft.com/office/drawing/2010/main">
                <a:noFill/>
              </a14:hiddenFill>
            </a:ext>
          </a:extLst>
        </p:spPr>
        <p:txBody>
          <a:bodyPr/>
          <a:lstStyle/>
          <a:p>
            <a:endParaRPr lang="en-US">
              <a:latin typeface="+mn-lt"/>
            </a:endParaRPr>
          </a:p>
        </p:txBody>
      </p:sp>
      <p:sp>
        <p:nvSpPr>
          <p:cNvPr id="66573" name="Text Box 14"/>
          <p:cNvSpPr txBox="1">
            <a:spLocks noChangeArrowheads="1"/>
          </p:cNvSpPr>
          <p:nvPr/>
        </p:nvSpPr>
        <p:spPr bwMode="auto">
          <a:xfrm>
            <a:off x="4892610" y="5545138"/>
            <a:ext cx="234804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algn="ctr" eaLnBrk="1" hangingPunct="1"/>
            <a:r>
              <a:rPr lang="en-US" dirty="0">
                <a:solidFill>
                  <a:srgbClr val="A50021"/>
                </a:solidFill>
                <a:latin typeface="+mn-lt"/>
              </a:rPr>
              <a:t>Coordinates: X, Y</a:t>
            </a:r>
            <a:r>
              <a:rPr lang="en-US" dirty="0" smtClean="0">
                <a:solidFill>
                  <a:srgbClr val="A50021"/>
                </a:solidFill>
                <a:latin typeface="+mn-lt"/>
              </a:rPr>
              <a:t>, Z</a:t>
            </a:r>
            <a:endParaRPr lang="en-US" dirty="0">
              <a:solidFill>
                <a:srgbClr val="A50021"/>
              </a:solidFill>
              <a:latin typeface="+mn-lt"/>
            </a:endParaRPr>
          </a:p>
        </p:txBody>
      </p:sp>
      <p:sp>
        <p:nvSpPr>
          <p:cNvPr id="66574" name="Text Box 15"/>
          <p:cNvSpPr txBox="1">
            <a:spLocks noChangeArrowheads="1"/>
          </p:cNvSpPr>
          <p:nvPr/>
        </p:nvSpPr>
        <p:spPr bwMode="auto">
          <a:xfrm>
            <a:off x="609600" y="5562600"/>
            <a:ext cx="1723849"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algn="ctr" eaLnBrk="1" hangingPunct="1"/>
            <a:r>
              <a:rPr lang="en-US" dirty="0">
                <a:solidFill>
                  <a:srgbClr val="A50021"/>
                </a:solidFill>
                <a:latin typeface="+mn-lt"/>
              </a:rPr>
              <a:t>Atom, residue</a:t>
            </a:r>
          </a:p>
          <a:p>
            <a:pPr algn="ctr" eaLnBrk="1" hangingPunct="1"/>
            <a:r>
              <a:rPr lang="en-US" dirty="0">
                <a:solidFill>
                  <a:srgbClr val="A50021"/>
                </a:solidFill>
                <a:latin typeface="+mn-lt"/>
              </a:rPr>
              <a:t>or molecule</a:t>
            </a:r>
          </a:p>
        </p:txBody>
      </p:sp>
      <p:sp>
        <p:nvSpPr>
          <p:cNvPr id="66575" name="Text Box 16"/>
          <p:cNvSpPr txBox="1">
            <a:spLocks noChangeArrowheads="1"/>
          </p:cNvSpPr>
          <p:nvPr/>
        </p:nvSpPr>
        <p:spPr bwMode="auto">
          <a:xfrm>
            <a:off x="2203261" y="5870575"/>
            <a:ext cx="82588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algn="ctr" rtl="1" eaLnBrk="1" hangingPunct="1"/>
            <a:r>
              <a:rPr lang="en-US" dirty="0" smtClean="0">
                <a:solidFill>
                  <a:srgbClr val="A50021"/>
                </a:solidFill>
                <a:latin typeface="+mn-lt"/>
              </a:rPr>
              <a:t>Chain</a:t>
            </a:r>
            <a:endParaRPr lang="en-US" dirty="0">
              <a:solidFill>
                <a:srgbClr val="A50021"/>
              </a:solidFill>
              <a:latin typeface="+mn-lt"/>
            </a:endParaRPr>
          </a:p>
        </p:txBody>
      </p:sp>
      <p:sp>
        <p:nvSpPr>
          <p:cNvPr id="66576" name="Text Box 17"/>
          <p:cNvSpPr txBox="1">
            <a:spLocks noChangeArrowheads="1"/>
          </p:cNvSpPr>
          <p:nvPr/>
        </p:nvSpPr>
        <p:spPr bwMode="auto">
          <a:xfrm>
            <a:off x="0" y="4953000"/>
            <a:ext cx="1082636"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algn="ctr" eaLnBrk="1" hangingPunct="1"/>
            <a:r>
              <a:rPr lang="en-US" dirty="0" smtClean="0">
                <a:solidFill>
                  <a:srgbClr val="A50021"/>
                </a:solidFill>
                <a:latin typeface="+mn-lt"/>
              </a:rPr>
              <a:t>Atom</a:t>
            </a:r>
          </a:p>
          <a:p>
            <a:pPr algn="ctr" eaLnBrk="1" hangingPunct="1"/>
            <a:r>
              <a:rPr lang="en-US" dirty="0" smtClean="0">
                <a:solidFill>
                  <a:srgbClr val="A50021"/>
                </a:solidFill>
                <a:latin typeface="+mn-lt"/>
              </a:rPr>
              <a:t>Number</a:t>
            </a:r>
            <a:endParaRPr lang="en-US" dirty="0">
              <a:solidFill>
                <a:srgbClr val="A50021"/>
              </a:solidFill>
              <a:latin typeface="+mn-lt"/>
            </a:endParaRPr>
          </a:p>
        </p:txBody>
      </p:sp>
      <p:sp>
        <p:nvSpPr>
          <p:cNvPr id="66577" name="Rectangle 18"/>
          <p:cNvSpPr>
            <a:spLocks noChangeArrowheads="1"/>
          </p:cNvSpPr>
          <p:nvPr/>
        </p:nvSpPr>
        <p:spPr bwMode="auto">
          <a:xfrm>
            <a:off x="1209675" y="6405563"/>
            <a:ext cx="7005638"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r" rtl="1"/>
            <a:r>
              <a:rPr lang="en-US">
                <a:solidFill>
                  <a:srgbClr val="000000"/>
                </a:solidFill>
                <a:latin typeface="+mn-lt"/>
                <a:hlinkClick r:id="rId2"/>
              </a:rPr>
              <a:t>http://www.wwpdb.org/documentation/format3.1-20080211.pdf</a:t>
            </a:r>
            <a:endParaRPr lang="he-IL">
              <a:solidFill>
                <a:srgbClr val="000000"/>
              </a:solidFill>
              <a:latin typeface="+mn-lt"/>
            </a:endParaRPr>
          </a:p>
          <a:p>
            <a:pPr algn="r" rtl="1"/>
            <a:endParaRPr lang="en-US">
              <a:solidFill>
                <a:srgbClr val="000000"/>
              </a:solidFill>
              <a:latin typeface="+mn-lt"/>
            </a:endParaRPr>
          </a:p>
        </p:txBody>
      </p:sp>
      <p:sp>
        <p:nvSpPr>
          <p:cNvPr id="20" name="Rectangle 2"/>
          <p:cNvSpPr>
            <a:spLocks noGrp="1" noChangeArrowheads="1"/>
          </p:cNvSpPr>
          <p:nvPr>
            <p:ph type="title"/>
          </p:nvPr>
        </p:nvSpPr>
        <p:spPr>
          <a:xfrm>
            <a:off x="0" y="274638"/>
            <a:ext cx="9144000" cy="706437"/>
          </a:xfrm>
          <a:solidFill>
            <a:srgbClr val="DDDDDD"/>
          </a:solidFill>
        </p:spPr>
        <p:txBody>
          <a:bodyPr/>
          <a:lstStyle/>
          <a:p>
            <a:pPr eaLnBrk="1" hangingPunct="1">
              <a:defRPr/>
            </a:pPr>
            <a:r>
              <a:rPr lang="en-US" sz="3200" kern="1200" dirty="0" smtClean="0">
                <a:solidFill>
                  <a:schemeClr val="tx1"/>
                </a:solidFill>
                <a:latin typeface="+mn-lt"/>
                <a:ea typeface="+mn-ea"/>
                <a:cs typeface="+mn-cs"/>
              </a:rPr>
              <a:t>PDB files - coordinates</a:t>
            </a:r>
            <a:endParaRPr lang="en-US" sz="3600" dirty="0" smtClean="0">
              <a:solidFill>
                <a:schemeClr val="tx1"/>
              </a:solidFill>
              <a:latin typeface="+mn-lt"/>
            </a:endParaRPr>
          </a:p>
        </p:txBody>
      </p:sp>
      <p:sp>
        <p:nvSpPr>
          <p:cNvPr id="19" name="Line 10"/>
          <p:cNvSpPr>
            <a:spLocks noChangeShapeType="1"/>
          </p:cNvSpPr>
          <p:nvPr/>
        </p:nvSpPr>
        <p:spPr bwMode="auto">
          <a:xfrm flipV="1">
            <a:off x="914400" y="4953000"/>
            <a:ext cx="381000" cy="304800"/>
          </a:xfrm>
          <a:prstGeom prst="line">
            <a:avLst/>
          </a:prstGeom>
          <a:noFill/>
          <a:ln w="76200">
            <a:solidFill>
              <a:srgbClr val="A50021"/>
            </a:solidFill>
            <a:round/>
            <a:headEnd/>
            <a:tailEnd type="triangle" w="med" len="med"/>
          </a:ln>
          <a:extLst>
            <a:ext uri="{909E8E84-426E-40dd-AFC4-6F175D3DCCD1}">
              <a14:hiddenFill xmlns:a14="http://schemas.microsoft.com/office/drawing/2010/main">
                <a:noFill/>
              </a14:hiddenFill>
            </a:ext>
          </a:extLst>
        </p:spPr>
        <p:txBody>
          <a:bodyPr/>
          <a:lstStyle/>
          <a:p>
            <a:endParaRPr lang="en-US">
              <a:latin typeface="+mn-lt"/>
            </a:endParaRPr>
          </a:p>
        </p:txBody>
      </p:sp>
      <p:sp>
        <p:nvSpPr>
          <p:cNvPr id="21" name="Rectangle 11"/>
          <p:cNvSpPr>
            <a:spLocks noChangeArrowheads="1"/>
          </p:cNvSpPr>
          <p:nvPr/>
        </p:nvSpPr>
        <p:spPr bwMode="auto">
          <a:xfrm>
            <a:off x="1082636" y="2100263"/>
            <a:ext cx="2032039" cy="2836862"/>
          </a:xfrm>
          <a:prstGeom prst="rect">
            <a:avLst/>
          </a:prstGeom>
          <a:noFill/>
          <a:ln w="38100">
            <a:solidFill>
              <a:srgbClr val="00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Arial" charset="0"/>
            </a:endParaRPr>
          </a:p>
        </p:txBody>
      </p:sp>
      <p:sp>
        <p:nvSpPr>
          <p:cNvPr id="22" name="Text Box 9"/>
          <p:cNvSpPr txBox="1">
            <a:spLocks noChangeArrowheads="1"/>
          </p:cNvSpPr>
          <p:nvPr/>
        </p:nvSpPr>
        <p:spPr bwMode="auto">
          <a:xfrm>
            <a:off x="1193611" y="1725612"/>
            <a:ext cx="1949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dirty="0">
                <a:solidFill>
                  <a:srgbClr val="0000FF"/>
                </a:solidFill>
                <a:cs typeface="Arial" charset="0"/>
              </a:rPr>
              <a:t>Atom &amp; Residue</a:t>
            </a:r>
          </a:p>
        </p:txBody>
      </p:sp>
    </p:spTree>
    <p:extLst>
      <p:ext uri="{BB962C8B-B14F-4D97-AF65-F5344CB8AC3E}">
        <p14:creationId xmlns:p14="http://schemas.microsoft.com/office/powerpoint/2010/main" val="1868087464"/>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0130" name="Rectangle 2"/>
          <p:cNvSpPr>
            <a:spLocks noGrp="1" noChangeArrowheads="1"/>
          </p:cNvSpPr>
          <p:nvPr>
            <p:ph type="title"/>
          </p:nvPr>
        </p:nvSpPr>
        <p:spPr>
          <a:xfrm>
            <a:off x="457200" y="457200"/>
            <a:ext cx="4343400" cy="1143000"/>
          </a:xfrm>
        </p:spPr>
        <p:txBody>
          <a:bodyPr>
            <a:normAutofit fontScale="90000"/>
          </a:bodyPr>
          <a:lstStyle/>
          <a:p>
            <a:pPr eaLnBrk="1" hangingPunct="1">
              <a:defRPr/>
            </a:pPr>
            <a:r>
              <a:rPr lang="en-US" dirty="0" smtClean="0"/>
              <a:t>Growth of unique folds (topologies) per year</a:t>
            </a:r>
          </a:p>
        </p:txBody>
      </p:sp>
      <p:pic>
        <p:nvPicPr>
          <p:cNvPr id="101378" name="Picture 1"/>
          <p:cNvPicPr>
            <a:picLocks noChangeAspect="1"/>
          </p:cNvPicPr>
          <p:nvPr/>
        </p:nvPicPr>
        <p:blipFill>
          <a:blip r:embed="rId2">
            <a:extLst>
              <a:ext uri="{28A0092B-C50C-407E-A947-70E740481C1C}">
                <a14:useLocalDpi xmlns:a14="http://schemas.microsoft.com/office/drawing/2010/main" val="0"/>
              </a:ext>
            </a:extLst>
          </a:blip>
          <a:srcRect t="4498" b="18475"/>
          <a:stretch>
            <a:fillRect/>
          </a:stretch>
        </p:blipFill>
        <p:spPr bwMode="auto">
          <a:xfrm>
            <a:off x="4762500" y="107950"/>
            <a:ext cx="4381500" cy="675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1379" name="Rectangle 2"/>
          <p:cNvSpPr>
            <a:spLocks noChangeArrowheads="1"/>
          </p:cNvSpPr>
          <p:nvPr/>
        </p:nvSpPr>
        <p:spPr bwMode="auto">
          <a:xfrm>
            <a:off x="533400" y="3733800"/>
            <a:ext cx="4572000" cy="776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342900" indent="-342900" eaLnBrk="0" hangingPunct="0">
              <a:lnSpc>
                <a:spcPct val="60000"/>
              </a:lnSpc>
              <a:spcBef>
                <a:spcPct val="10000"/>
              </a:spcBef>
              <a:spcAft>
                <a:spcPct val="20000"/>
              </a:spcAft>
              <a:buClr>
                <a:schemeClr val="accent1"/>
              </a:buClr>
              <a:buSzPct val="75000"/>
              <a:buFont typeface="Monotype Sorts" charset="0"/>
              <a:buNone/>
            </a:pPr>
            <a:r>
              <a:rPr kumimoji="1" lang="en-US" b="0"/>
              <a:t>Number of folds is limited.</a:t>
            </a:r>
          </a:p>
          <a:p>
            <a:pPr marL="342900" indent="-342900" eaLnBrk="0" hangingPunct="0">
              <a:lnSpc>
                <a:spcPct val="60000"/>
              </a:lnSpc>
              <a:spcBef>
                <a:spcPct val="10000"/>
              </a:spcBef>
              <a:spcAft>
                <a:spcPct val="20000"/>
              </a:spcAft>
              <a:buClr>
                <a:schemeClr val="accent1"/>
              </a:buClr>
              <a:buSzPct val="75000"/>
              <a:buFont typeface="Monotype Sorts" charset="0"/>
              <a:buNone/>
            </a:pPr>
            <a:r>
              <a:rPr kumimoji="1" lang="en-US" b="0"/>
              <a:t>   Currently ~700</a:t>
            </a:r>
          </a:p>
          <a:p>
            <a:pPr marL="342900" indent="-342900" eaLnBrk="0" hangingPunct="0">
              <a:lnSpc>
                <a:spcPct val="60000"/>
              </a:lnSpc>
              <a:spcBef>
                <a:spcPct val="10000"/>
              </a:spcBef>
              <a:spcAft>
                <a:spcPct val="20000"/>
              </a:spcAft>
              <a:buClr>
                <a:schemeClr val="accent1"/>
              </a:buClr>
              <a:buSzPct val="75000"/>
              <a:buFont typeface="Monotype Sorts" charset="0"/>
              <a:buNone/>
            </a:pPr>
            <a:r>
              <a:rPr kumimoji="1" lang="en-US" b="0"/>
              <a:t>   Total: 1,000 ~10,000 </a:t>
            </a:r>
            <a:endParaRPr lang="en-US"/>
          </a:p>
        </p:txBody>
      </p:sp>
    </p:spTree>
    <p:extLst>
      <p:ext uri="{BB962C8B-B14F-4D97-AF65-F5344CB8AC3E}">
        <p14:creationId xmlns:p14="http://schemas.microsoft.com/office/powerpoint/2010/main" val="1160352624"/>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44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400" y="0"/>
            <a:ext cx="6096000" cy="5316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574467" name="Text Box 3"/>
          <p:cNvSpPr txBox="1">
            <a:spLocks noChangeArrowheads="1"/>
          </p:cNvSpPr>
          <p:nvPr/>
        </p:nvSpPr>
        <p:spPr bwMode="auto">
          <a:xfrm>
            <a:off x="685800" y="5227638"/>
            <a:ext cx="7824788"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defRPr/>
            </a:pPr>
            <a:r>
              <a:rPr lang="en-US" sz="2000">
                <a:cs typeface="Arial" charset="0"/>
              </a:rPr>
              <a:t>(a) myoglobin (b) hemoglobin (c) lysozyme (d) transfer RNA</a:t>
            </a:r>
          </a:p>
          <a:p>
            <a:pPr eaLnBrk="0" hangingPunct="0">
              <a:defRPr/>
            </a:pPr>
            <a:r>
              <a:rPr lang="en-US" sz="2000">
                <a:cs typeface="Arial" charset="0"/>
              </a:rPr>
              <a:t>(e) antibodies  (f) viruses         (g) actin         (h) the nucleosome </a:t>
            </a:r>
          </a:p>
          <a:p>
            <a:pPr eaLnBrk="0" hangingPunct="0">
              <a:defRPr/>
            </a:pPr>
            <a:r>
              <a:rPr lang="en-US" sz="2000">
                <a:cs typeface="Arial" charset="0"/>
              </a:rPr>
              <a:t>(i) myosin        (j) ribosome</a:t>
            </a:r>
          </a:p>
        </p:txBody>
      </p:sp>
      <p:sp>
        <p:nvSpPr>
          <p:cNvPr id="574468" name="Text Box 4"/>
          <p:cNvSpPr txBox="1">
            <a:spLocks noChangeArrowheads="1"/>
          </p:cNvSpPr>
          <p:nvPr/>
        </p:nvSpPr>
        <p:spPr bwMode="auto">
          <a:xfrm>
            <a:off x="6442075" y="6583363"/>
            <a:ext cx="2701925"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defRPr/>
            </a:pPr>
            <a:r>
              <a:rPr lang="en-US" sz="1200" i="1">
                <a:solidFill>
                  <a:srgbClr val="000099"/>
                </a:solidFill>
                <a:latin typeface="Comic Sans MS" charset="0"/>
                <a:cs typeface="Arial" charset="0"/>
              </a:rPr>
              <a:t>Courtesy of David Goodsell, TSRI</a:t>
            </a:r>
            <a:endParaRPr lang="en-US" sz="2400">
              <a:solidFill>
                <a:srgbClr val="000099"/>
              </a:solidFill>
              <a:latin typeface="Comic Sans MS" charset="0"/>
              <a:cs typeface="Arial" charset="0"/>
            </a:endParaRPr>
          </a:p>
        </p:txBody>
      </p:sp>
    </p:spTree>
    <p:extLst>
      <p:ext uri="{BB962C8B-B14F-4D97-AF65-F5344CB8AC3E}">
        <p14:creationId xmlns:p14="http://schemas.microsoft.com/office/powerpoint/2010/main" val="4180430955"/>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3"/>
          <p:cNvPicPr>
            <a:picLocks noChangeAspect="1"/>
          </p:cNvPicPr>
          <p:nvPr/>
        </p:nvPicPr>
        <p:blipFill>
          <a:blip r:embed="rId2"/>
          <a:stretch>
            <a:fillRect/>
          </a:stretch>
        </p:blipFill>
        <p:spPr>
          <a:xfrm>
            <a:off x="74521" y="1575833"/>
            <a:ext cx="8891933" cy="4727544"/>
          </a:xfrm>
          <a:prstGeom prst="rect">
            <a:avLst/>
          </a:prstGeom>
        </p:spPr>
      </p:pic>
    </p:spTree>
    <p:extLst>
      <p:ext uri="{BB962C8B-B14F-4D97-AF65-F5344CB8AC3E}">
        <p14:creationId xmlns:p14="http://schemas.microsoft.com/office/powerpoint/2010/main" val="3976175207"/>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5490" name="Rectangle 2"/>
          <p:cNvSpPr>
            <a:spLocks noGrp="1" noChangeArrowheads="1"/>
          </p:cNvSpPr>
          <p:nvPr>
            <p:ph type="title"/>
          </p:nvPr>
        </p:nvSpPr>
        <p:spPr>
          <a:xfrm>
            <a:off x="457200" y="457200"/>
            <a:ext cx="7772400" cy="762000"/>
          </a:xfrm>
        </p:spPr>
        <p:txBody>
          <a:bodyPr/>
          <a:lstStyle/>
          <a:p>
            <a:pPr eaLnBrk="1" hangingPunct="1">
              <a:defRPr/>
            </a:pPr>
            <a:r>
              <a:rPr lang="en-US" smtClean="0"/>
              <a:t>Protein structure databases</a:t>
            </a:r>
          </a:p>
        </p:txBody>
      </p:sp>
      <p:sp>
        <p:nvSpPr>
          <p:cNvPr id="575491" name="Rectangle 3"/>
          <p:cNvSpPr>
            <a:spLocks noGrp="1" noChangeArrowheads="1"/>
          </p:cNvSpPr>
          <p:nvPr>
            <p:ph type="body" idx="1"/>
          </p:nvPr>
        </p:nvSpPr>
        <p:spPr>
          <a:xfrm>
            <a:off x="533400" y="1219200"/>
            <a:ext cx="8229600" cy="5638800"/>
          </a:xfrm>
        </p:spPr>
        <p:txBody>
          <a:bodyPr/>
          <a:lstStyle/>
          <a:p>
            <a:pPr eaLnBrk="1" hangingPunct="1">
              <a:defRPr/>
            </a:pPr>
            <a:r>
              <a:rPr lang="en-US" smtClean="0">
                <a:hlinkClick r:id="rId2"/>
              </a:rPr>
              <a:t>PDB</a:t>
            </a:r>
            <a:endParaRPr lang="en-US" smtClean="0"/>
          </a:p>
          <a:p>
            <a:pPr lvl="1" eaLnBrk="1" hangingPunct="1">
              <a:defRPr/>
            </a:pPr>
            <a:r>
              <a:rPr lang="en-US" smtClean="0"/>
              <a:t>3D structures</a:t>
            </a:r>
          </a:p>
          <a:p>
            <a:pPr eaLnBrk="1" hangingPunct="1">
              <a:defRPr/>
            </a:pPr>
            <a:r>
              <a:rPr lang="en-US" smtClean="0">
                <a:hlinkClick r:id="rId3"/>
              </a:rPr>
              <a:t>SCOP</a:t>
            </a:r>
            <a:endParaRPr lang="en-US" smtClean="0"/>
          </a:p>
          <a:p>
            <a:pPr lvl="1" eaLnBrk="1" hangingPunct="1">
              <a:defRPr/>
            </a:pPr>
            <a:r>
              <a:rPr lang="en-US" smtClean="0"/>
              <a:t>Murzin, Brenner, Hubbard, Chothia</a:t>
            </a:r>
          </a:p>
          <a:p>
            <a:pPr lvl="1" eaLnBrk="1" hangingPunct="1">
              <a:defRPr/>
            </a:pPr>
            <a:r>
              <a:rPr lang="en-US" smtClean="0"/>
              <a:t>Classification </a:t>
            </a:r>
          </a:p>
          <a:p>
            <a:pPr lvl="2" eaLnBrk="1" hangingPunct="1">
              <a:defRPr/>
            </a:pPr>
            <a:r>
              <a:rPr lang="en-US" smtClean="0"/>
              <a:t>Class (mostly alpha, mostly beta, alpha/beta (interspersed), alpha+beta (segregated), multi-domain, membrane)</a:t>
            </a:r>
          </a:p>
          <a:p>
            <a:pPr lvl="2" eaLnBrk="1" hangingPunct="1">
              <a:defRPr/>
            </a:pPr>
            <a:r>
              <a:rPr lang="en-US" smtClean="0"/>
              <a:t>Fold (similar structure)</a:t>
            </a:r>
          </a:p>
          <a:p>
            <a:pPr lvl="2" eaLnBrk="1" hangingPunct="1">
              <a:defRPr/>
            </a:pPr>
            <a:r>
              <a:rPr lang="en-US" smtClean="0"/>
              <a:t>Superfamily (homology, distant sequence similarity)</a:t>
            </a:r>
          </a:p>
          <a:p>
            <a:pPr lvl="2" eaLnBrk="1" hangingPunct="1">
              <a:defRPr/>
            </a:pPr>
            <a:r>
              <a:rPr lang="en-US" smtClean="0"/>
              <a:t>Family (homology and close sequence similarity)</a:t>
            </a:r>
          </a:p>
        </p:txBody>
      </p:sp>
    </p:spTree>
    <p:extLst>
      <p:ext uri="{BB962C8B-B14F-4D97-AF65-F5344CB8AC3E}">
        <p14:creationId xmlns:p14="http://schemas.microsoft.com/office/powerpoint/2010/main" val="2151645595"/>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6514" name="Rectangle 2"/>
          <p:cNvSpPr>
            <a:spLocks noGrp="1" noChangeArrowheads="1"/>
          </p:cNvSpPr>
          <p:nvPr>
            <p:ph type="title"/>
          </p:nvPr>
        </p:nvSpPr>
        <p:spPr>
          <a:xfrm>
            <a:off x="457200" y="533400"/>
            <a:ext cx="7772400" cy="685800"/>
          </a:xfrm>
        </p:spPr>
        <p:txBody>
          <a:bodyPr>
            <a:normAutofit fontScale="90000"/>
          </a:bodyPr>
          <a:lstStyle/>
          <a:p>
            <a:pPr eaLnBrk="1" hangingPunct="1">
              <a:defRPr/>
            </a:pPr>
            <a:r>
              <a:rPr lang="en-US" smtClean="0"/>
              <a:t>The SCOP Database</a:t>
            </a:r>
          </a:p>
        </p:txBody>
      </p:sp>
      <p:sp>
        <p:nvSpPr>
          <p:cNvPr id="576515" name="Rectangle 3"/>
          <p:cNvSpPr>
            <a:spLocks noGrp="1" noChangeArrowheads="1"/>
          </p:cNvSpPr>
          <p:nvPr>
            <p:ph type="body" idx="1"/>
          </p:nvPr>
        </p:nvSpPr>
        <p:spPr>
          <a:xfrm>
            <a:off x="609600" y="1447800"/>
            <a:ext cx="7772400" cy="4114800"/>
          </a:xfrm>
        </p:spPr>
        <p:txBody>
          <a:bodyPr>
            <a:noAutofit/>
          </a:bodyPr>
          <a:lstStyle/>
          <a:p>
            <a:pPr eaLnBrk="1" hangingPunct="1">
              <a:lnSpc>
                <a:spcPct val="80000"/>
              </a:lnSpc>
              <a:buFontTx/>
              <a:buNone/>
              <a:defRPr/>
            </a:pPr>
            <a:r>
              <a:rPr lang="en-US" sz="2400" dirty="0" smtClean="0"/>
              <a:t>Structural Classification Of Proteins</a:t>
            </a:r>
          </a:p>
          <a:p>
            <a:pPr eaLnBrk="1" hangingPunct="1">
              <a:lnSpc>
                <a:spcPct val="80000"/>
              </a:lnSpc>
              <a:buFontTx/>
              <a:buNone/>
              <a:defRPr/>
            </a:pPr>
            <a:endParaRPr lang="en-US" sz="2400" dirty="0" smtClean="0"/>
          </a:p>
          <a:p>
            <a:pPr eaLnBrk="1" hangingPunct="1">
              <a:lnSpc>
                <a:spcPct val="80000"/>
              </a:lnSpc>
              <a:buFontTx/>
              <a:buNone/>
              <a:defRPr/>
            </a:pPr>
            <a:r>
              <a:rPr lang="en-US" sz="2400" b="1" dirty="0" smtClean="0">
                <a:solidFill>
                  <a:schemeClr val="accent2"/>
                </a:solidFill>
              </a:rPr>
              <a:t>FAMILY:</a:t>
            </a:r>
            <a:r>
              <a:rPr lang="en-US" sz="2400" dirty="0" smtClean="0"/>
              <a:t> proteins that are &gt;30% similar, or &gt;15% similar and have similar known structure/</a:t>
            </a:r>
            <a:r>
              <a:rPr lang="en-US" sz="2400" dirty="0" smtClean="0"/>
              <a:t>function</a:t>
            </a:r>
            <a:endParaRPr lang="en-US" sz="2400" dirty="0" smtClean="0"/>
          </a:p>
          <a:p>
            <a:pPr eaLnBrk="1" hangingPunct="1">
              <a:lnSpc>
                <a:spcPct val="80000"/>
              </a:lnSpc>
              <a:buFontTx/>
              <a:buNone/>
              <a:defRPr/>
            </a:pPr>
            <a:r>
              <a:rPr lang="en-US" sz="2400" b="1" dirty="0" smtClean="0">
                <a:solidFill>
                  <a:schemeClr val="accent2"/>
                </a:solidFill>
              </a:rPr>
              <a:t>SUPERFAMILY:</a:t>
            </a:r>
            <a:r>
              <a:rPr lang="en-US" sz="2400" dirty="0" smtClean="0"/>
              <a:t> proteins whose families have some sequence and function/structure similarity suggesting a common evolutionary </a:t>
            </a:r>
            <a:r>
              <a:rPr lang="en-US" sz="2400" dirty="0" smtClean="0"/>
              <a:t>origin</a:t>
            </a:r>
            <a:endParaRPr lang="en-US" sz="2400" dirty="0" smtClean="0"/>
          </a:p>
          <a:p>
            <a:pPr eaLnBrk="1" hangingPunct="1">
              <a:lnSpc>
                <a:spcPct val="80000"/>
              </a:lnSpc>
              <a:buFontTx/>
              <a:buNone/>
              <a:defRPr/>
            </a:pPr>
            <a:r>
              <a:rPr lang="en-US" sz="2400" b="1" dirty="0" smtClean="0">
                <a:solidFill>
                  <a:schemeClr val="accent2"/>
                </a:solidFill>
              </a:rPr>
              <a:t>COMMON FOLD:</a:t>
            </a:r>
            <a:r>
              <a:rPr lang="en-US" sz="2400" dirty="0" smtClean="0"/>
              <a:t> </a:t>
            </a:r>
            <a:r>
              <a:rPr lang="en-US" sz="2400" dirty="0" err="1" smtClean="0"/>
              <a:t>superfamilies</a:t>
            </a:r>
            <a:r>
              <a:rPr lang="en-US" sz="2400" dirty="0" smtClean="0"/>
              <a:t> that have same secondary structures in same </a:t>
            </a:r>
            <a:r>
              <a:rPr lang="en-US" sz="2400" dirty="0" smtClean="0"/>
              <a:t>arrangement</a:t>
            </a:r>
          </a:p>
          <a:p>
            <a:pPr eaLnBrk="1" hangingPunct="1">
              <a:lnSpc>
                <a:spcPct val="80000"/>
              </a:lnSpc>
              <a:buFontTx/>
              <a:buNone/>
              <a:defRPr/>
            </a:pPr>
            <a:r>
              <a:rPr lang="en-US" sz="2400" b="1" dirty="0" smtClean="0">
                <a:solidFill>
                  <a:schemeClr val="accent2"/>
                </a:solidFill>
              </a:rPr>
              <a:t>CLASS</a:t>
            </a:r>
            <a:r>
              <a:rPr lang="en-US" sz="2400" b="1" dirty="0" smtClean="0">
                <a:solidFill>
                  <a:schemeClr val="accent2"/>
                </a:solidFill>
              </a:rPr>
              <a:t>:</a:t>
            </a:r>
            <a:r>
              <a:rPr lang="en-US" sz="2400" dirty="0" smtClean="0"/>
              <a:t> alpha, beta, alpha–beta, </a:t>
            </a:r>
            <a:r>
              <a:rPr lang="en-US" sz="2400" dirty="0" err="1" smtClean="0"/>
              <a:t>alpha+beta</a:t>
            </a:r>
            <a:r>
              <a:rPr lang="en-US" sz="2400" dirty="0" smtClean="0"/>
              <a:t>, </a:t>
            </a:r>
            <a:r>
              <a:rPr lang="en-US" sz="2400" dirty="0" err="1" smtClean="0"/>
              <a:t>multidomain</a:t>
            </a:r>
            <a:endParaRPr lang="en-US" sz="2400" dirty="0" smtClean="0"/>
          </a:p>
        </p:txBody>
      </p:sp>
    </p:spTree>
    <p:extLst>
      <p:ext uri="{BB962C8B-B14F-4D97-AF65-F5344CB8AC3E}">
        <p14:creationId xmlns:p14="http://schemas.microsoft.com/office/powerpoint/2010/main" val="391382118"/>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7538" name="Rectangle 2"/>
          <p:cNvSpPr>
            <a:spLocks noGrp="1" noChangeArrowheads="1"/>
          </p:cNvSpPr>
          <p:nvPr>
            <p:ph type="title"/>
          </p:nvPr>
        </p:nvSpPr>
        <p:spPr>
          <a:xfrm>
            <a:off x="533400" y="457200"/>
            <a:ext cx="7772400" cy="914400"/>
          </a:xfrm>
        </p:spPr>
        <p:txBody>
          <a:bodyPr/>
          <a:lstStyle/>
          <a:p>
            <a:pPr eaLnBrk="1" hangingPunct="1">
              <a:defRPr/>
            </a:pPr>
            <a:r>
              <a:rPr lang="en-US" smtClean="0"/>
              <a:t>Protein databases</a:t>
            </a:r>
          </a:p>
        </p:txBody>
      </p:sp>
      <p:sp>
        <p:nvSpPr>
          <p:cNvPr id="577539" name="Rectangle 3"/>
          <p:cNvSpPr>
            <a:spLocks noGrp="1" noChangeArrowheads="1"/>
          </p:cNvSpPr>
          <p:nvPr>
            <p:ph type="body" idx="1"/>
          </p:nvPr>
        </p:nvSpPr>
        <p:spPr>
          <a:xfrm>
            <a:off x="533400" y="1219200"/>
            <a:ext cx="8229600" cy="5181600"/>
          </a:xfrm>
        </p:spPr>
        <p:txBody>
          <a:bodyPr>
            <a:normAutofit lnSpcReduction="10000"/>
          </a:bodyPr>
          <a:lstStyle/>
          <a:p>
            <a:pPr eaLnBrk="1" hangingPunct="1">
              <a:defRPr/>
            </a:pPr>
            <a:r>
              <a:rPr lang="en-US" smtClean="0">
                <a:hlinkClick r:id="rId2"/>
              </a:rPr>
              <a:t>CATH</a:t>
            </a:r>
            <a:endParaRPr lang="en-US" smtClean="0"/>
          </a:p>
          <a:p>
            <a:pPr lvl="1" eaLnBrk="1" hangingPunct="1">
              <a:defRPr/>
            </a:pPr>
            <a:r>
              <a:rPr lang="en-US" smtClean="0"/>
              <a:t>Orengo et al</a:t>
            </a:r>
          </a:p>
          <a:p>
            <a:pPr lvl="1" eaLnBrk="1" hangingPunct="1">
              <a:defRPr/>
            </a:pPr>
            <a:r>
              <a:rPr lang="en-US" smtClean="0"/>
              <a:t>Class (alpha, beta, alpha/beta, few SSEs)</a:t>
            </a:r>
          </a:p>
          <a:p>
            <a:pPr lvl="1" eaLnBrk="1" hangingPunct="1">
              <a:defRPr/>
            </a:pPr>
            <a:r>
              <a:rPr lang="en-US" smtClean="0"/>
              <a:t>Architecture (orientation of SSEs but ignoring connectivity)</a:t>
            </a:r>
          </a:p>
          <a:p>
            <a:pPr lvl="1" eaLnBrk="1" hangingPunct="1">
              <a:defRPr/>
            </a:pPr>
            <a:r>
              <a:rPr lang="en-US" smtClean="0"/>
              <a:t>Topology (orientation and connectivity, based on SSAP = fold of SCOP)</a:t>
            </a:r>
          </a:p>
          <a:p>
            <a:pPr lvl="1" eaLnBrk="1" hangingPunct="1">
              <a:defRPr/>
            </a:pPr>
            <a:r>
              <a:rPr lang="en-US" smtClean="0"/>
              <a:t>Homology (sequence similarity = superfamily of SCOP)</a:t>
            </a:r>
          </a:p>
          <a:p>
            <a:pPr lvl="2" eaLnBrk="1" hangingPunct="1">
              <a:defRPr/>
            </a:pPr>
            <a:r>
              <a:rPr lang="en-US" smtClean="0"/>
              <a:t>S level (high sequence similarity = family of SCOP)</a:t>
            </a:r>
          </a:p>
          <a:p>
            <a:pPr lvl="1" eaLnBrk="1" hangingPunct="1">
              <a:defRPr/>
            </a:pPr>
            <a:r>
              <a:rPr lang="en-US" smtClean="0"/>
              <a:t>SSAP alignment tool (dynamic programming)</a:t>
            </a:r>
          </a:p>
        </p:txBody>
      </p:sp>
    </p:spTree>
    <p:extLst>
      <p:ext uri="{BB962C8B-B14F-4D97-AF65-F5344CB8AC3E}">
        <p14:creationId xmlns:p14="http://schemas.microsoft.com/office/powerpoint/2010/main" val="1390029222"/>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Some databases/tools</a:t>
            </a:r>
            <a:endParaRPr lang="en-US" dirty="0"/>
          </a:p>
        </p:txBody>
      </p:sp>
      <p:sp>
        <p:nvSpPr>
          <p:cNvPr id="3" name="Content Placeholder 2"/>
          <p:cNvSpPr>
            <a:spLocks noGrp="1"/>
          </p:cNvSpPr>
          <p:nvPr>
            <p:ph idx="1"/>
          </p:nvPr>
        </p:nvSpPr>
        <p:spPr/>
        <p:txBody>
          <a:bodyPr>
            <a:noAutofit/>
          </a:bodyPr>
          <a:lstStyle/>
          <a:p>
            <a:pPr lvl="0"/>
            <a:r>
              <a:rPr lang="en-US" sz="1800" b="1" dirty="0" smtClean="0"/>
              <a:t>PubMed</a:t>
            </a:r>
            <a:r>
              <a:rPr lang="en-US" sz="1800" dirty="0" smtClean="0"/>
              <a:t>—PubMed contains more than 23 million abstracts for biomedical literature from MEDLINE, life science journals, and online books. </a:t>
            </a:r>
          </a:p>
          <a:p>
            <a:pPr lvl="1"/>
            <a:r>
              <a:rPr lang="en-US" sz="1800" dirty="0" smtClean="0">
                <a:hlinkClick r:id="rId2"/>
              </a:rPr>
              <a:t>https://</a:t>
            </a:r>
            <a:r>
              <a:rPr lang="en-US" sz="1800" dirty="0" err="1" smtClean="0">
                <a:hlinkClick r:id="rId2"/>
              </a:rPr>
              <a:t>www.ncbi.nlm.nih.gov</a:t>
            </a:r>
            <a:r>
              <a:rPr lang="en-US" sz="1800" dirty="0" smtClean="0">
                <a:hlinkClick r:id="rId2"/>
              </a:rPr>
              <a:t>/</a:t>
            </a:r>
            <a:r>
              <a:rPr lang="en-US" sz="1800" dirty="0" err="1" smtClean="0">
                <a:hlinkClick r:id="rId2"/>
              </a:rPr>
              <a:t>pubmed</a:t>
            </a:r>
            <a:r>
              <a:rPr lang="en-US" sz="1800" dirty="0" smtClean="0">
                <a:hlinkClick r:id="rId2"/>
              </a:rPr>
              <a:t>/</a:t>
            </a:r>
            <a:endParaRPr lang="en-US" sz="1800" dirty="0" smtClean="0"/>
          </a:p>
          <a:p>
            <a:pPr lvl="0"/>
            <a:r>
              <a:rPr lang="en-US" sz="1800" b="1" dirty="0" err="1" smtClean="0"/>
              <a:t>dbSNP</a:t>
            </a:r>
            <a:r>
              <a:rPr lang="en-US" sz="1800" dirty="0"/>
              <a:t>—The Single Nucleotide Polymorphism Database (</a:t>
            </a:r>
            <a:r>
              <a:rPr lang="en-US" sz="1800" dirty="0" err="1"/>
              <a:t>dbSNP</a:t>
            </a:r>
            <a:r>
              <a:rPr lang="en-US" sz="1800" dirty="0" smtClean="0"/>
              <a:t>) </a:t>
            </a:r>
            <a:r>
              <a:rPr lang="en-US" sz="1800" dirty="0"/>
              <a:t>is an archive for genetic variation within and across different species developed and hosted by National </a:t>
            </a:r>
            <a:r>
              <a:rPr lang="en-US" sz="1800" dirty="0" smtClean="0"/>
              <a:t>Center </a:t>
            </a:r>
            <a:r>
              <a:rPr lang="en-US" sz="1800" dirty="0"/>
              <a:t>for Biotechnology Information (NCBI) in collaboration with National Human Genome Research Institute (NHGRI). The database contains information about SNPs, short deletion and </a:t>
            </a:r>
            <a:r>
              <a:rPr lang="en-US" sz="1800" dirty="0" err="1"/>
              <a:t>insertional</a:t>
            </a:r>
            <a:r>
              <a:rPr lang="en-US" sz="1800" dirty="0"/>
              <a:t> polymorphisms (</a:t>
            </a:r>
            <a:r>
              <a:rPr lang="en-US" sz="1800" dirty="0" err="1"/>
              <a:t>indels</a:t>
            </a:r>
            <a:r>
              <a:rPr lang="en-US" sz="1800" dirty="0"/>
              <a:t>/DIPs), microsatellite markers and short tandem repeats (STRs), multi nucleotide Polymorphisms (MNPs), heterozygous Sequences, and named </a:t>
            </a:r>
            <a:r>
              <a:rPr lang="en-US" sz="1800" dirty="0" smtClean="0"/>
              <a:t>variants. </a:t>
            </a:r>
          </a:p>
          <a:p>
            <a:pPr lvl="1"/>
            <a:r>
              <a:rPr lang="en-US" sz="1400" dirty="0" smtClean="0">
                <a:hlinkClick r:id="rId3"/>
              </a:rPr>
              <a:t>https://</a:t>
            </a:r>
            <a:r>
              <a:rPr lang="en-US" sz="1400" dirty="0" err="1" smtClean="0">
                <a:hlinkClick r:id="rId3"/>
              </a:rPr>
              <a:t>www.ncbi.nlm.nih.gov</a:t>
            </a:r>
            <a:r>
              <a:rPr lang="en-US" sz="1400" dirty="0" smtClean="0">
                <a:hlinkClick r:id="rId3"/>
              </a:rPr>
              <a:t>/projects/SNP/</a:t>
            </a:r>
            <a:endParaRPr lang="en-US" sz="1400" dirty="0"/>
          </a:p>
          <a:p>
            <a:pPr lvl="0"/>
            <a:r>
              <a:rPr lang="en-US" sz="1800" b="1" dirty="0" smtClean="0"/>
              <a:t>NCBI Variation Viewer </a:t>
            </a:r>
            <a:r>
              <a:rPr lang="en-US" sz="1800" dirty="0" smtClean="0"/>
              <a:t>- Variation Viewer allows you to view, search, and navigate variations in genomic context. You can review data from </a:t>
            </a:r>
            <a:r>
              <a:rPr lang="en-US" sz="1800" dirty="0" err="1" smtClean="0"/>
              <a:t>dbSNP</a:t>
            </a:r>
            <a:r>
              <a:rPr lang="en-US" sz="1800" dirty="0" smtClean="0"/>
              <a:t>, </a:t>
            </a:r>
            <a:r>
              <a:rPr lang="en-US" sz="1800" dirty="0" err="1" smtClean="0"/>
              <a:t>dbVar</a:t>
            </a:r>
            <a:r>
              <a:rPr lang="en-US" sz="1800" dirty="0" smtClean="0"/>
              <a:t> and </a:t>
            </a:r>
            <a:r>
              <a:rPr lang="en-US" sz="1800" dirty="0" err="1" smtClean="0"/>
              <a:t>ClinVar</a:t>
            </a:r>
            <a:r>
              <a:rPr lang="en-US" sz="1800" dirty="0" smtClean="0"/>
              <a:t>, or upload your own data.</a:t>
            </a:r>
          </a:p>
          <a:p>
            <a:pPr lvl="1"/>
            <a:r>
              <a:rPr lang="en-US" sz="1800" dirty="0" smtClean="0">
                <a:hlinkClick r:id="rId4"/>
              </a:rPr>
              <a:t>https://</a:t>
            </a:r>
            <a:r>
              <a:rPr lang="en-US" sz="1800" dirty="0" err="1" smtClean="0">
                <a:hlinkClick r:id="rId4"/>
              </a:rPr>
              <a:t>www.ncbi.nlm.nih.gov</a:t>
            </a:r>
            <a:r>
              <a:rPr lang="en-US" sz="1800" dirty="0" smtClean="0">
                <a:hlinkClick r:id="rId4"/>
              </a:rPr>
              <a:t>/variation/view/overview/</a:t>
            </a:r>
            <a:endParaRPr lang="en-US" sz="1800" dirty="0"/>
          </a:p>
        </p:txBody>
      </p:sp>
    </p:spTree>
    <p:extLst>
      <p:ext uri="{BB962C8B-B14F-4D97-AF65-F5344CB8AC3E}">
        <p14:creationId xmlns:p14="http://schemas.microsoft.com/office/powerpoint/2010/main" val="370191990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Proteins must</a:t>
            </a:r>
            <a:endParaRPr lang="en-US" dirty="0"/>
          </a:p>
        </p:txBody>
      </p:sp>
      <p:sp>
        <p:nvSpPr>
          <p:cNvPr id="3" name="Content Placeholder 2"/>
          <p:cNvSpPr>
            <a:spLocks noGrp="1"/>
          </p:cNvSpPr>
          <p:nvPr>
            <p:ph idx="1"/>
          </p:nvPr>
        </p:nvSpPr>
        <p:spPr/>
        <p:txBody>
          <a:bodyPr/>
          <a:lstStyle/>
          <a:p>
            <a:r>
              <a:rPr lang="en-US" dirty="0" smtClean="0"/>
              <a:t>Fold correctly</a:t>
            </a:r>
          </a:p>
          <a:p>
            <a:r>
              <a:rPr lang="en-US" dirty="0" smtClean="0"/>
              <a:t>Be stable (but not too stable)</a:t>
            </a:r>
          </a:p>
          <a:p>
            <a:r>
              <a:rPr lang="en-US" dirty="0" smtClean="0"/>
              <a:t>Bind to other proteins or ligands in the cell</a:t>
            </a:r>
          </a:p>
          <a:p>
            <a:r>
              <a:rPr lang="en-US" dirty="0" smtClean="0"/>
              <a:t>Have a functional catalytic site</a:t>
            </a:r>
          </a:p>
          <a:p>
            <a:r>
              <a:rPr lang="en-US" dirty="0" smtClean="0"/>
              <a:t>Assemble correctly (</a:t>
            </a:r>
            <a:r>
              <a:rPr lang="en-US" dirty="0" err="1" smtClean="0"/>
              <a:t>oligomerization</a:t>
            </a:r>
            <a:r>
              <a:rPr lang="en-US" dirty="0" smtClean="0"/>
              <a:t>)</a:t>
            </a:r>
          </a:p>
          <a:p>
            <a:endParaRPr lang="en-US" dirty="0"/>
          </a:p>
        </p:txBody>
      </p:sp>
    </p:spTree>
    <p:extLst>
      <p:ext uri="{BB962C8B-B14F-4D97-AF65-F5344CB8AC3E}">
        <p14:creationId xmlns:p14="http://schemas.microsoft.com/office/powerpoint/2010/main" val="2999605500"/>
      </p:ext>
    </p:extLst>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68304" y="1067794"/>
            <a:ext cx="8883890" cy="5632312"/>
          </a:xfrm>
          <a:prstGeom prst="rect">
            <a:avLst/>
          </a:prstGeom>
        </p:spPr>
        <p:txBody>
          <a:bodyPr wrap="square">
            <a:spAutoFit/>
          </a:bodyPr>
          <a:lstStyle/>
          <a:p>
            <a:pPr lvl="0"/>
            <a:r>
              <a:rPr lang="en-US" b="1" dirty="0">
                <a:solidFill>
                  <a:srgbClr val="FF0000"/>
                </a:solidFill>
                <a:latin typeface="Arial"/>
                <a:cs typeface="Arial"/>
              </a:rPr>
              <a:t>Activity</a:t>
            </a:r>
            <a:r>
              <a:rPr lang="en-US" dirty="0">
                <a:latin typeface="Arial"/>
                <a:cs typeface="Arial"/>
              </a:rPr>
              <a:t>—</a:t>
            </a:r>
            <a:r>
              <a:rPr lang="en-US" dirty="0" smtClean="0">
                <a:latin typeface="Arial"/>
                <a:cs typeface="Arial"/>
              </a:rPr>
              <a:t>The variation causes increase, decrease, or complete loss of protein activity</a:t>
            </a:r>
          </a:p>
          <a:p>
            <a:pPr lvl="0"/>
            <a:r>
              <a:rPr lang="en-US" dirty="0">
                <a:latin typeface="Arial"/>
                <a:cs typeface="Arial"/>
              </a:rPr>
              <a:t>	</a:t>
            </a:r>
            <a:r>
              <a:rPr lang="en-US" dirty="0" err="1" smtClean="0">
                <a:latin typeface="Arial"/>
                <a:cs typeface="Arial"/>
              </a:rPr>
              <a:t>Src</a:t>
            </a:r>
            <a:r>
              <a:rPr lang="en-US" dirty="0" smtClean="0">
                <a:latin typeface="Arial"/>
                <a:cs typeface="Arial"/>
              </a:rPr>
              <a:t> kinase </a:t>
            </a:r>
            <a:r>
              <a:rPr lang="mr-IN" dirty="0" smtClean="0">
                <a:latin typeface="Arial"/>
                <a:cs typeface="Arial"/>
              </a:rPr>
              <a:t>–</a:t>
            </a:r>
            <a:r>
              <a:rPr lang="en-US" dirty="0" smtClean="0">
                <a:latin typeface="Arial"/>
                <a:cs typeface="Arial"/>
              </a:rPr>
              <a:t> mutant is constitutively active</a:t>
            </a:r>
            <a:endParaRPr lang="en-US" dirty="0">
              <a:latin typeface="Arial"/>
              <a:cs typeface="Arial"/>
            </a:endParaRPr>
          </a:p>
          <a:p>
            <a:pPr lvl="0"/>
            <a:r>
              <a:rPr lang="en-US" b="1" dirty="0">
                <a:solidFill>
                  <a:srgbClr val="FF0000"/>
                </a:solidFill>
                <a:latin typeface="Arial"/>
                <a:cs typeface="Arial"/>
              </a:rPr>
              <a:t>Aggregation</a:t>
            </a:r>
            <a:r>
              <a:rPr lang="en-US" dirty="0" smtClean="0">
                <a:latin typeface="Arial"/>
                <a:cs typeface="Arial"/>
              </a:rPr>
              <a:t>—Variation renders the protein aggregation prone</a:t>
            </a:r>
          </a:p>
          <a:p>
            <a:pPr lvl="0"/>
            <a:r>
              <a:rPr lang="en-US" dirty="0">
                <a:latin typeface="Arial"/>
                <a:cs typeface="Arial"/>
              </a:rPr>
              <a:t>	</a:t>
            </a:r>
            <a:r>
              <a:rPr lang="en-US" dirty="0" err="1" smtClean="0">
                <a:latin typeface="Arial"/>
                <a:cs typeface="Arial"/>
              </a:rPr>
              <a:t>Cystatin</a:t>
            </a:r>
            <a:r>
              <a:rPr lang="en-US" dirty="0" smtClean="0">
                <a:latin typeface="Arial"/>
                <a:cs typeface="Arial"/>
              </a:rPr>
              <a:t>, Cu, Zn superoxide dismutase </a:t>
            </a:r>
            <a:endParaRPr lang="en-US" dirty="0">
              <a:latin typeface="Arial"/>
              <a:cs typeface="Arial"/>
            </a:endParaRPr>
          </a:p>
          <a:p>
            <a:pPr lvl="0"/>
            <a:r>
              <a:rPr lang="en-US" b="1" dirty="0">
                <a:solidFill>
                  <a:srgbClr val="FF0000"/>
                </a:solidFill>
                <a:latin typeface="Arial"/>
                <a:cs typeface="Arial"/>
              </a:rPr>
              <a:t>Stability</a:t>
            </a:r>
            <a:r>
              <a:rPr lang="en-US" dirty="0" smtClean="0">
                <a:latin typeface="Arial"/>
                <a:cs typeface="Arial"/>
              </a:rPr>
              <a:t>—Variation may make the protein susceptible </a:t>
            </a:r>
            <a:r>
              <a:rPr lang="en-US" dirty="0">
                <a:latin typeface="Arial"/>
                <a:cs typeface="Arial"/>
              </a:rPr>
              <a:t>to </a:t>
            </a:r>
            <a:r>
              <a:rPr lang="en-US" dirty="0" err="1">
                <a:latin typeface="Arial"/>
                <a:cs typeface="Arial"/>
              </a:rPr>
              <a:t>proteolytic</a:t>
            </a:r>
            <a:r>
              <a:rPr lang="en-US" dirty="0">
                <a:latin typeface="Arial"/>
                <a:cs typeface="Arial"/>
              </a:rPr>
              <a:t> cleavage, or cause a change in thermal inactivation temperature, or cause a change in the energy of stabilization of the protein. It can also lead to destabilization of a protein oligomer, loss of packing or hydrophobic interactions, or change a mode(s) of </a:t>
            </a:r>
            <a:r>
              <a:rPr lang="en-US" dirty="0" smtClean="0">
                <a:latin typeface="Arial"/>
                <a:cs typeface="Arial"/>
              </a:rPr>
              <a:t>protein</a:t>
            </a:r>
            <a:r>
              <a:rPr lang="en-US" dirty="0">
                <a:latin typeface="Arial"/>
                <a:cs typeface="Arial"/>
              </a:rPr>
              <a:t>-protein interaction. </a:t>
            </a:r>
            <a:endParaRPr lang="en-US" dirty="0" smtClean="0">
              <a:latin typeface="Arial"/>
              <a:cs typeface="Arial"/>
            </a:endParaRPr>
          </a:p>
          <a:p>
            <a:r>
              <a:rPr lang="en-US" dirty="0" smtClean="0">
                <a:latin typeface="Arial"/>
                <a:cs typeface="Arial"/>
              </a:rPr>
              <a:t>	DJ-1</a:t>
            </a:r>
            <a:endParaRPr lang="en-US" dirty="0">
              <a:latin typeface="Arial"/>
              <a:cs typeface="Arial"/>
            </a:endParaRPr>
          </a:p>
          <a:p>
            <a:pPr lvl="0"/>
            <a:r>
              <a:rPr lang="en-US" b="1" dirty="0">
                <a:solidFill>
                  <a:srgbClr val="FF0000"/>
                </a:solidFill>
                <a:latin typeface="Arial"/>
                <a:cs typeface="Arial"/>
              </a:rPr>
              <a:t>Binding/Dissociation</a:t>
            </a:r>
            <a:r>
              <a:rPr lang="en-US" dirty="0" smtClean="0">
                <a:latin typeface="Arial"/>
                <a:cs typeface="Arial"/>
              </a:rPr>
              <a:t>–changes in affinity for a known binding partner, or </a:t>
            </a:r>
            <a:r>
              <a:rPr lang="en-US" dirty="0">
                <a:latin typeface="Arial"/>
                <a:cs typeface="Arial"/>
              </a:rPr>
              <a:t>alterations in association or dissociation kinetics. It can also cause structural changes in the binding site or affect specificity for a binding partner(s). </a:t>
            </a:r>
            <a:endParaRPr lang="en-US" dirty="0" smtClean="0">
              <a:latin typeface="Arial"/>
              <a:cs typeface="Arial"/>
            </a:endParaRPr>
          </a:p>
          <a:p>
            <a:pPr lvl="0"/>
            <a:r>
              <a:rPr lang="en-US" dirty="0">
                <a:latin typeface="Arial"/>
                <a:cs typeface="Arial"/>
              </a:rPr>
              <a:t>	</a:t>
            </a:r>
            <a:r>
              <a:rPr lang="en-US" dirty="0" err="1" smtClean="0">
                <a:latin typeface="Arial"/>
                <a:cs typeface="Arial"/>
              </a:rPr>
              <a:t>Ras</a:t>
            </a:r>
            <a:endParaRPr lang="en-US" dirty="0" smtClean="0">
              <a:latin typeface="Arial"/>
              <a:cs typeface="Arial"/>
            </a:endParaRPr>
          </a:p>
          <a:p>
            <a:pPr lvl="0"/>
            <a:r>
              <a:rPr lang="en-US" b="1" dirty="0" smtClean="0">
                <a:solidFill>
                  <a:srgbClr val="FF0000"/>
                </a:solidFill>
                <a:latin typeface="Arial"/>
                <a:cs typeface="Arial"/>
              </a:rPr>
              <a:t>Assembly</a:t>
            </a:r>
            <a:r>
              <a:rPr lang="en-US" dirty="0">
                <a:latin typeface="Arial"/>
                <a:cs typeface="Arial"/>
              </a:rPr>
              <a:t>—</a:t>
            </a:r>
            <a:r>
              <a:rPr lang="en-US" dirty="0" smtClean="0">
                <a:latin typeface="Arial"/>
                <a:cs typeface="Arial"/>
              </a:rPr>
              <a:t>The SNV affects the </a:t>
            </a:r>
            <a:r>
              <a:rPr lang="en-US" dirty="0" err="1" smtClean="0">
                <a:latin typeface="Arial"/>
                <a:cs typeface="Arial"/>
              </a:rPr>
              <a:t>oligomeric</a:t>
            </a:r>
            <a:r>
              <a:rPr lang="en-US" dirty="0" smtClean="0">
                <a:latin typeface="Arial"/>
                <a:cs typeface="Arial"/>
              </a:rPr>
              <a:t> assembly properties of the protein.</a:t>
            </a:r>
          </a:p>
          <a:p>
            <a:pPr lvl="0"/>
            <a:r>
              <a:rPr lang="en-US" dirty="0">
                <a:latin typeface="Arial"/>
                <a:cs typeface="Arial"/>
              </a:rPr>
              <a:t>	</a:t>
            </a:r>
            <a:r>
              <a:rPr lang="en-US" dirty="0" err="1" smtClean="0">
                <a:latin typeface="Arial"/>
                <a:cs typeface="Arial"/>
              </a:rPr>
              <a:t>arylsulfatase</a:t>
            </a:r>
            <a:r>
              <a:rPr lang="en-US" dirty="0" smtClean="0">
                <a:latin typeface="Arial"/>
                <a:cs typeface="Arial"/>
              </a:rPr>
              <a:t> A, DJ-1</a:t>
            </a:r>
            <a:endParaRPr lang="en-US" dirty="0">
              <a:latin typeface="Arial"/>
              <a:cs typeface="Arial"/>
            </a:endParaRPr>
          </a:p>
          <a:p>
            <a:pPr lvl="0"/>
            <a:r>
              <a:rPr lang="en-US" b="1" dirty="0">
                <a:solidFill>
                  <a:srgbClr val="FF0000"/>
                </a:solidFill>
                <a:latin typeface="Arial"/>
                <a:cs typeface="Arial"/>
              </a:rPr>
              <a:t>Rearrangement</a:t>
            </a:r>
            <a:r>
              <a:rPr lang="en-US" dirty="0" smtClean="0">
                <a:latin typeface="Arial"/>
                <a:cs typeface="Arial"/>
              </a:rPr>
              <a:t>—Variation causes conformational changes </a:t>
            </a:r>
            <a:r>
              <a:rPr lang="en-US" dirty="0">
                <a:latin typeface="Arial"/>
                <a:cs typeface="Arial"/>
              </a:rPr>
              <a:t>in the neighborhood of the </a:t>
            </a:r>
            <a:r>
              <a:rPr lang="en-US" dirty="0" smtClean="0">
                <a:latin typeface="Arial"/>
                <a:cs typeface="Arial"/>
              </a:rPr>
              <a:t>mutation.</a:t>
            </a:r>
          </a:p>
          <a:p>
            <a:pPr lvl="0"/>
            <a:r>
              <a:rPr lang="en-US" dirty="0">
                <a:latin typeface="Arial"/>
                <a:cs typeface="Arial"/>
              </a:rPr>
              <a:t>	</a:t>
            </a:r>
            <a:r>
              <a:rPr lang="en-US" dirty="0" err="1" smtClean="0">
                <a:latin typeface="Arial"/>
                <a:cs typeface="Arial"/>
              </a:rPr>
              <a:t>Abl</a:t>
            </a:r>
            <a:r>
              <a:rPr lang="en-US" dirty="0" smtClean="0">
                <a:latin typeface="Arial"/>
                <a:cs typeface="Arial"/>
              </a:rPr>
              <a:t> kinase, von </a:t>
            </a:r>
            <a:r>
              <a:rPr lang="en-US" dirty="0" err="1" smtClean="0">
                <a:latin typeface="Arial"/>
                <a:cs typeface="Arial"/>
              </a:rPr>
              <a:t>Willebrand</a:t>
            </a:r>
            <a:r>
              <a:rPr lang="en-US" dirty="0" smtClean="0">
                <a:latin typeface="Arial"/>
                <a:cs typeface="Arial"/>
              </a:rPr>
              <a:t> factor</a:t>
            </a:r>
            <a:endParaRPr lang="en-US" dirty="0">
              <a:latin typeface="Arial"/>
              <a:cs typeface="Arial"/>
            </a:endParaRPr>
          </a:p>
        </p:txBody>
      </p:sp>
      <p:sp>
        <p:nvSpPr>
          <p:cNvPr id="3" name="TextBox 2"/>
          <p:cNvSpPr txBox="1"/>
          <p:nvPr/>
        </p:nvSpPr>
        <p:spPr>
          <a:xfrm>
            <a:off x="1254646" y="244792"/>
            <a:ext cx="6136616" cy="584776"/>
          </a:xfrm>
          <a:prstGeom prst="rect">
            <a:avLst/>
          </a:prstGeom>
          <a:noFill/>
        </p:spPr>
        <p:txBody>
          <a:bodyPr wrap="none" rtlCol="0">
            <a:spAutoFit/>
          </a:bodyPr>
          <a:lstStyle/>
          <a:p>
            <a:r>
              <a:rPr lang="en-US" sz="3200" dirty="0" smtClean="0"/>
              <a:t>How does variation affect proteins?</a:t>
            </a:r>
            <a:endParaRPr lang="en-US" sz="3200" dirty="0"/>
          </a:p>
        </p:txBody>
      </p:sp>
    </p:spTree>
    <p:extLst>
      <p:ext uri="{BB962C8B-B14F-4D97-AF65-F5344CB8AC3E}">
        <p14:creationId xmlns:p14="http://schemas.microsoft.com/office/powerpoint/2010/main" val="205288390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2455" y="1736912"/>
            <a:ext cx="8659091" cy="2879912"/>
          </a:xfrm>
          <a:prstGeom prst="rect">
            <a:avLst/>
          </a:prstGeom>
          <a:noFill/>
          <a:extLst>
            <a:ext uri="{909E8E84-426E-40dd-AFC4-6F175D3DCCD1}">
              <a14:hiddenFill xmlns:a14="http://schemas.microsoft.com/office/drawing/2010/main">
                <a:solidFill>
                  <a:srgbClr val="FFFFFF"/>
                </a:solidFill>
              </a14:hiddenFill>
            </a:ext>
          </a:extLst>
        </p:spPr>
      </p:pic>
      <p:sp>
        <p:nvSpPr>
          <p:cNvPr id="4099" name="Rectangle 3"/>
          <p:cNvSpPr>
            <a:spLocks noChangeArrowheads="1"/>
          </p:cNvSpPr>
          <p:nvPr>
            <p:ph type="body" idx="4294967295"/>
          </p:nvPr>
        </p:nvSpPr>
        <p:spPr>
          <a:xfrm>
            <a:off x="323273" y="246529"/>
            <a:ext cx="8509000" cy="584776"/>
          </a:xfrm>
          <a:noFill/>
          <a:ln/>
        </p:spPr>
        <p:txBody>
          <a:bodyPr>
            <a:spAutoFit/>
          </a:bodyPr>
          <a:lstStyle/>
          <a:p>
            <a:pPr marL="0" indent="0" algn="ctr">
              <a:spcBef>
                <a:spcPct val="0"/>
              </a:spcBef>
              <a:buNone/>
            </a:pPr>
            <a:r>
              <a:rPr lang="en-US" b="1" dirty="0" smtClean="0">
                <a:solidFill>
                  <a:schemeClr val="tx2"/>
                </a:solidFill>
              </a:rPr>
              <a:t>Examples </a:t>
            </a:r>
            <a:r>
              <a:rPr lang="en-US" b="1" dirty="0">
                <a:solidFill>
                  <a:schemeClr val="tx2"/>
                </a:solidFill>
              </a:rPr>
              <a:t>for each SNV related effect category.</a:t>
            </a:r>
          </a:p>
        </p:txBody>
      </p:sp>
      <p:sp>
        <p:nvSpPr>
          <p:cNvPr id="4100" name="Text Box 4"/>
          <p:cNvSpPr txBox="1">
            <a:spLocks noChangeArrowheads="1"/>
          </p:cNvSpPr>
          <p:nvPr/>
        </p:nvSpPr>
        <p:spPr bwMode="auto">
          <a:xfrm>
            <a:off x="404091" y="5748618"/>
            <a:ext cx="8347364" cy="5906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82058" tIns="41029" rIns="82058" bIns="41029">
            <a:spAutoFit/>
          </a:bodyPr>
          <a:lstStyle/>
          <a:p>
            <a:pPr eaLnBrk="1" hangingPunct="1"/>
            <a:r>
              <a:rPr lang="en-US" sz="1100" dirty="0"/>
              <a:t>Bhattacharya R, Rose PW, Burley SK, </a:t>
            </a:r>
            <a:r>
              <a:rPr lang="en-US" sz="1100" dirty="0" err="1"/>
              <a:t>Prlić</a:t>
            </a:r>
            <a:r>
              <a:rPr lang="en-US" sz="1100" dirty="0"/>
              <a:t> A (2017) Impact of genetic variation on three dimensional structure and function of proteins. PLOS ONE 12(3): e0171355. https://</a:t>
            </a:r>
            <a:r>
              <a:rPr lang="en-US" sz="1100" dirty="0" err="1"/>
              <a:t>doi.org</a:t>
            </a:r>
            <a:r>
              <a:rPr lang="en-US" sz="1100" dirty="0"/>
              <a:t>/10.1371/journal.pone.0171355</a:t>
            </a:r>
          </a:p>
          <a:p>
            <a:pPr eaLnBrk="1" hangingPunct="1"/>
            <a:r>
              <a:rPr lang="en-US" sz="1100" dirty="0">
                <a:hlinkClick r:id="rId3"/>
              </a:rPr>
              <a:t>https://journals.plos.org/plosone/article?id=10.1371/journal.pone.0171355</a:t>
            </a:r>
            <a:endParaRPr lang="en-US" sz="1100" dirty="0"/>
          </a:p>
        </p:txBody>
      </p:sp>
      <p:pic>
        <p:nvPicPr>
          <p:cNvPr id="4101"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81091" y="6342530"/>
            <a:ext cx="2205182" cy="4594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102334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712768" y="561477"/>
            <a:ext cx="1429999" cy="584776"/>
          </a:xfrm>
          <a:prstGeom prst="rect">
            <a:avLst/>
          </a:prstGeom>
          <a:noFill/>
        </p:spPr>
        <p:txBody>
          <a:bodyPr wrap="none" rtlCol="0">
            <a:spAutoFit/>
          </a:bodyPr>
          <a:lstStyle/>
          <a:p>
            <a:r>
              <a:rPr lang="en-US" sz="3200" dirty="0" smtClean="0"/>
              <a:t>Activity</a:t>
            </a:r>
            <a:endParaRPr lang="en-US" sz="3200" dirty="0"/>
          </a:p>
        </p:txBody>
      </p:sp>
      <p:sp>
        <p:nvSpPr>
          <p:cNvPr id="3" name="TextBox 2"/>
          <p:cNvSpPr txBox="1"/>
          <p:nvPr/>
        </p:nvSpPr>
        <p:spPr>
          <a:xfrm>
            <a:off x="476250" y="1203820"/>
            <a:ext cx="7969250" cy="5632312"/>
          </a:xfrm>
          <a:prstGeom prst="rect">
            <a:avLst/>
          </a:prstGeom>
          <a:noFill/>
        </p:spPr>
        <p:txBody>
          <a:bodyPr wrap="square" rtlCol="0">
            <a:spAutoFit/>
          </a:bodyPr>
          <a:lstStyle/>
          <a:p>
            <a:r>
              <a:rPr lang="en-US" dirty="0" smtClean="0"/>
              <a:t>Download the following papers</a:t>
            </a:r>
          </a:p>
          <a:p>
            <a:endParaRPr lang="en-US" dirty="0" smtClean="0"/>
          </a:p>
          <a:p>
            <a:r>
              <a:rPr lang="en-US" dirty="0" smtClean="0"/>
              <a:t>Bhattacharya R, Rose PW, Burley SK, </a:t>
            </a:r>
            <a:r>
              <a:rPr lang="en-US" dirty="0" err="1" smtClean="0"/>
              <a:t>Prlić</a:t>
            </a:r>
            <a:r>
              <a:rPr lang="en-US" dirty="0" smtClean="0"/>
              <a:t> A (2017) Impact of genetic variation on three dimensional structure and function of proteins. PLOS ONE 12(3): e0171355. https://</a:t>
            </a:r>
            <a:r>
              <a:rPr lang="en-US" dirty="0" err="1" smtClean="0"/>
              <a:t>doi.org</a:t>
            </a:r>
            <a:r>
              <a:rPr lang="en-US" dirty="0" smtClean="0"/>
              <a:t>/10.1371/journal.pone.0171355</a:t>
            </a:r>
          </a:p>
          <a:p>
            <a:r>
              <a:rPr lang="en-US" dirty="0" smtClean="0">
                <a:hlinkClick r:id="rId2"/>
              </a:rPr>
              <a:t>https://journals.plos.org/plosone/article?id=10.1371/journal.pone.0171355</a:t>
            </a:r>
            <a:endParaRPr lang="en-US" dirty="0" smtClean="0"/>
          </a:p>
          <a:p>
            <a:endParaRPr lang="en-US" dirty="0" smtClean="0"/>
          </a:p>
          <a:p>
            <a:r>
              <a:rPr lang="en-US" dirty="0" err="1"/>
              <a:t>Zehir</a:t>
            </a:r>
            <a:r>
              <a:rPr lang="en-US" dirty="0"/>
              <a:t>, A., </a:t>
            </a:r>
            <a:r>
              <a:rPr lang="en-US" dirty="0" err="1"/>
              <a:t>Benayed</a:t>
            </a:r>
            <a:r>
              <a:rPr lang="en-US" dirty="0"/>
              <a:t>, R., Shah, R. H., Syed, A., </a:t>
            </a:r>
            <a:r>
              <a:rPr lang="en-US" dirty="0" err="1"/>
              <a:t>Middha</a:t>
            </a:r>
            <a:r>
              <a:rPr lang="en-US" dirty="0"/>
              <a:t>, S., Kim, H. R., et al. (2017). Mutational landscape of metastatic cancer revealed from prospective clinical sequencing of 10,000 patients. </a:t>
            </a:r>
            <a:r>
              <a:rPr lang="en-US" i="1" dirty="0"/>
              <a:t>Nature Medicine</a:t>
            </a:r>
            <a:r>
              <a:rPr lang="en-US" dirty="0"/>
              <a:t>, </a:t>
            </a:r>
            <a:r>
              <a:rPr lang="en-US" i="1" dirty="0"/>
              <a:t>23</a:t>
            </a:r>
            <a:r>
              <a:rPr lang="en-US" dirty="0"/>
              <a:t>(6), 703–713. </a:t>
            </a:r>
            <a:r>
              <a:rPr lang="en-US" dirty="0">
                <a:hlinkClick r:id="rId3"/>
              </a:rPr>
              <a:t>http://doi.org/10.1038/nm.</a:t>
            </a:r>
            <a:r>
              <a:rPr lang="en-US" dirty="0" smtClean="0">
                <a:hlinkClick r:id="rId3"/>
              </a:rPr>
              <a:t>4333</a:t>
            </a:r>
            <a:endParaRPr lang="en-US" dirty="0" smtClean="0"/>
          </a:p>
          <a:p>
            <a:endParaRPr lang="en-US" dirty="0" smtClean="0"/>
          </a:p>
          <a:p>
            <a:r>
              <a:rPr lang="en-US" b="1" dirty="0" smtClean="0"/>
              <a:t>Quickly</a:t>
            </a:r>
            <a:r>
              <a:rPr lang="en-US" dirty="0" smtClean="0"/>
              <a:t> read through the papers and answer the following questions about the papers.</a:t>
            </a:r>
          </a:p>
          <a:p>
            <a:pPr marL="342900" indent="-342900">
              <a:buFont typeface="+mj-lt"/>
              <a:buAutoNum type="arabicPeriod"/>
            </a:pPr>
            <a:r>
              <a:rPr lang="en-US" dirty="0" smtClean="0"/>
              <a:t>What is the biological question?</a:t>
            </a:r>
          </a:p>
          <a:p>
            <a:pPr marL="342900" indent="-342900">
              <a:buFont typeface="+mj-lt"/>
              <a:buAutoNum type="arabicPeriod"/>
            </a:pPr>
            <a:r>
              <a:rPr lang="en-US" dirty="0" smtClean="0"/>
              <a:t>What is the method?</a:t>
            </a:r>
          </a:p>
          <a:p>
            <a:pPr marL="342900" indent="-342900">
              <a:buFont typeface="+mj-lt"/>
              <a:buAutoNum type="arabicPeriod"/>
            </a:pPr>
            <a:r>
              <a:rPr lang="en-US" dirty="0" smtClean="0"/>
              <a:t>What significant scientific contribution does the paper make?</a:t>
            </a:r>
            <a:endParaRPr lang="en-US" dirty="0"/>
          </a:p>
          <a:p>
            <a:pPr marL="342900" indent="-342900">
              <a:buFont typeface="+mj-lt"/>
              <a:buAutoNum type="arabicPeriod"/>
            </a:pPr>
            <a:endParaRPr lang="en-US" dirty="0"/>
          </a:p>
          <a:p>
            <a:r>
              <a:rPr lang="en-US" dirty="0" smtClean="0"/>
              <a:t>We will go over these papers in more detail soon.</a:t>
            </a:r>
            <a:endParaRPr lang="en-US" dirty="0"/>
          </a:p>
          <a:p>
            <a:endParaRPr lang="en-US" dirty="0"/>
          </a:p>
        </p:txBody>
      </p:sp>
    </p:spTree>
    <p:extLst>
      <p:ext uri="{BB962C8B-B14F-4D97-AF65-F5344CB8AC3E}">
        <p14:creationId xmlns:p14="http://schemas.microsoft.com/office/powerpoint/2010/main" val="249285632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712768" y="561477"/>
            <a:ext cx="1429999" cy="584776"/>
          </a:xfrm>
          <a:prstGeom prst="rect">
            <a:avLst/>
          </a:prstGeom>
          <a:noFill/>
        </p:spPr>
        <p:txBody>
          <a:bodyPr wrap="none" rtlCol="0">
            <a:spAutoFit/>
          </a:bodyPr>
          <a:lstStyle/>
          <a:p>
            <a:r>
              <a:rPr lang="en-US" sz="3200" dirty="0" smtClean="0"/>
              <a:t>Activity</a:t>
            </a:r>
            <a:endParaRPr lang="en-US" sz="3200" dirty="0"/>
          </a:p>
        </p:txBody>
      </p:sp>
      <p:sp>
        <p:nvSpPr>
          <p:cNvPr id="3" name="TextBox 2"/>
          <p:cNvSpPr txBox="1"/>
          <p:nvPr/>
        </p:nvSpPr>
        <p:spPr>
          <a:xfrm>
            <a:off x="476250" y="1280315"/>
            <a:ext cx="7969250" cy="4708981"/>
          </a:xfrm>
          <a:prstGeom prst="rect">
            <a:avLst/>
          </a:prstGeom>
          <a:noFill/>
        </p:spPr>
        <p:txBody>
          <a:bodyPr wrap="square" rtlCol="0">
            <a:spAutoFit/>
          </a:bodyPr>
          <a:lstStyle/>
          <a:p>
            <a:r>
              <a:rPr lang="en-US" sz="2000" dirty="0" smtClean="0"/>
              <a:t>Go through the papers and identify one protein whose mutation (remember we focus on missense mutations) is associated with a disease state. </a:t>
            </a:r>
          </a:p>
          <a:p>
            <a:r>
              <a:rPr lang="en-US" sz="2000" dirty="0" smtClean="0"/>
              <a:t>Go to the PDB and search for the protein using its name.</a:t>
            </a:r>
          </a:p>
          <a:p>
            <a:r>
              <a:rPr lang="en-US" sz="2000" dirty="0" smtClean="0"/>
              <a:t>Give a brief summary of the available information in the PDB:</a:t>
            </a:r>
          </a:p>
          <a:p>
            <a:r>
              <a:rPr lang="en-US" sz="2000" dirty="0"/>
              <a:t>	</a:t>
            </a:r>
            <a:r>
              <a:rPr lang="en-US" sz="2000" dirty="0" smtClean="0"/>
              <a:t>How many entries are there for this protein?</a:t>
            </a:r>
          </a:p>
          <a:p>
            <a:r>
              <a:rPr lang="en-US" sz="2000" dirty="0"/>
              <a:t>	</a:t>
            </a:r>
            <a:r>
              <a:rPr lang="en-US" sz="2000" dirty="0" smtClean="0"/>
              <a:t>Which method(s) were used in characterization of the structure?</a:t>
            </a:r>
          </a:p>
          <a:p>
            <a:r>
              <a:rPr lang="en-US" sz="2000" dirty="0" smtClean="0"/>
              <a:t>For the most recent entry with a publication record:</a:t>
            </a:r>
          </a:p>
          <a:p>
            <a:r>
              <a:rPr lang="en-US" sz="2000" dirty="0"/>
              <a:t>	</a:t>
            </a:r>
            <a:r>
              <a:rPr lang="en-US" sz="2000" dirty="0" smtClean="0"/>
              <a:t>What is the structure determination method?</a:t>
            </a:r>
          </a:p>
          <a:p>
            <a:r>
              <a:rPr lang="en-US" sz="2000" dirty="0"/>
              <a:t>	</a:t>
            </a:r>
            <a:r>
              <a:rPr lang="en-US" sz="2000" dirty="0" smtClean="0"/>
              <a:t>What is the </a:t>
            </a:r>
            <a:r>
              <a:rPr lang="en-US" sz="2000" dirty="0" err="1" smtClean="0"/>
              <a:t>Uniprot</a:t>
            </a:r>
            <a:r>
              <a:rPr lang="en-US" sz="2000" dirty="0" smtClean="0"/>
              <a:t> ID?</a:t>
            </a:r>
          </a:p>
          <a:p>
            <a:r>
              <a:rPr lang="en-US" sz="2000" dirty="0"/>
              <a:t>	</a:t>
            </a:r>
            <a:r>
              <a:rPr lang="en-US" sz="2000" dirty="0" smtClean="0"/>
              <a:t>How many chains does it have?</a:t>
            </a:r>
          </a:p>
          <a:p>
            <a:r>
              <a:rPr lang="en-US" sz="2000" dirty="0"/>
              <a:t>	</a:t>
            </a:r>
            <a:r>
              <a:rPr lang="en-US" sz="2000" dirty="0" smtClean="0"/>
              <a:t>What is the sequence length?</a:t>
            </a:r>
          </a:p>
          <a:p>
            <a:r>
              <a:rPr lang="en-US" sz="2000" dirty="0"/>
              <a:t>	</a:t>
            </a:r>
            <a:r>
              <a:rPr lang="en-US" sz="2000" dirty="0" smtClean="0"/>
              <a:t>Which ligands (if any) are present?</a:t>
            </a:r>
          </a:p>
          <a:p>
            <a:r>
              <a:rPr lang="en-US" sz="2000" dirty="0"/>
              <a:t>	</a:t>
            </a:r>
            <a:r>
              <a:rPr lang="en-US" sz="2000" dirty="0" smtClean="0"/>
              <a:t>Examine the 3D structure using 3D view. Color by chain. </a:t>
            </a:r>
          </a:p>
          <a:p>
            <a:r>
              <a:rPr lang="en-US" sz="2000" dirty="0"/>
              <a:t>	</a:t>
            </a:r>
            <a:r>
              <a:rPr lang="en-US" sz="2000" dirty="0" smtClean="0"/>
              <a:t>Play with all of the options and prepare a structure figure. </a:t>
            </a:r>
          </a:p>
        </p:txBody>
      </p:sp>
    </p:spTree>
    <p:extLst>
      <p:ext uri="{BB962C8B-B14F-4D97-AF65-F5344CB8AC3E}">
        <p14:creationId xmlns:p14="http://schemas.microsoft.com/office/powerpoint/2010/main" val="9002858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Proteins must</a:t>
            </a:r>
            <a:endParaRPr lang="en-US" dirty="0"/>
          </a:p>
        </p:txBody>
      </p:sp>
      <p:sp>
        <p:nvSpPr>
          <p:cNvPr id="3" name="Content Placeholder 2"/>
          <p:cNvSpPr>
            <a:spLocks noGrp="1"/>
          </p:cNvSpPr>
          <p:nvPr>
            <p:ph idx="1"/>
          </p:nvPr>
        </p:nvSpPr>
        <p:spPr/>
        <p:txBody>
          <a:bodyPr/>
          <a:lstStyle/>
          <a:p>
            <a:r>
              <a:rPr lang="en-US" dirty="0" smtClean="0"/>
              <a:t>Fold correctly</a:t>
            </a:r>
          </a:p>
          <a:p>
            <a:r>
              <a:rPr lang="en-US" dirty="0" smtClean="0"/>
              <a:t>Be stable (but not too stable)</a:t>
            </a:r>
          </a:p>
          <a:p>
            <a:r>
              <a:rPr lang="en-US" dirty="0" smtClean="0"/>
              <a:t>Bind to other proteins or ligands in the cell</a:t>
            </a:r>
          </a:p>
          <a:p>
            <a:r>
              <a:rPr lang="en-US" dirty="0" smtClean="0"/>
              <a:t>Have a functional catalytic site</a:t>
            </a:r>
          </a:p>
          <a:p>
            <a:r>
              <a:rPr lang="en-US" dirty="0" smtClean="0"/>
              <a:t>Assemble correctly (</a:t>
            </a:r>
            <a:r>
              <a:rPr lang="en-US" dirty="0" err="1" smtClean="0"/>
              <a:t>oligomerization</a:t>
            </a:r>
            <a:r>
              <a:rPr lang="en-US" dirty="0" smtClean="0"/>
              <a:t>)</a:t>
            </a:r>
          </a:p>
          <a:p>
            <a:endParaRPr lang="en-US" dirty="0"/>
          </a:p>
        </p:txBody>
      </p:sp>
    </p:spTree>
    <p:extLst>
      <p:ext uri="{BB962C8B-B14F-4D97-AF65-F5344CB8AC3E}">
        <p14:creationId xmlns:p14="http://schemas.microsoft.com/office/powerpoint/2010/main" val="3165465766"/>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3" name="Text Box 1"/>
          <p:cNvSpPr txBox="1">
            <a:spLocks noChangeArrowheads="1"/>
          </p:cNvSpPr>
          <p:nvPr/>
        </p:nvSpPr>
        <p:spPr bwMode="auto">
          <a:xfrm>
            <a:off x="325440" y="381640"/>
            <a:ext cx="8493120" cy="4147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1pPr>
            <a:lvl2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5pPr>
            <a:lvl6pPr marL="15367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6pPr>
            <a:lvl7pPr marL="19939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7pPr>
            <a:lvl8pPr marL="24511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8pPr>
            <a:lvl9pPr marL="29083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9pPr>
          </a:lstStyle>
          <a:p>
            <a:pPr algn="ctr"/>
            <a:r>
              <a:rPr lang="en-GB" sz="1500" b="1">
                <a:latin typeface="Arial" charset="0"/>
              </a:rPr>
              <a:t>Possible effects of mutations on proteins Various mutational processes can affect proteins. </a:t>
            </a: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67840" y="6211372"/>
            <a:ext cx="1566720" cy="58758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80161" y="979303"/>
            <a:ext cx="6586560" cy="4893634"/>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3076" name="Text Box 4"/>
          <p:cNvSpPr txBox="1">
            <a:spLocks noChangeArrowheads="1"/>
          </p:cNvSpPr>
          <p:nvPr/>
        </p:nvSpPr>
        <p:spPr bwMode="auto">
          <a:xfrm>
            <a:off x="1280161" y="5972308"/>
            <a:ext cx="3918240" cy="2318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1pPr>
            <a:lvl2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2pPr>
            <a:lvl3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3pPr>
            <a:lvl4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4pPr>
            <a:lvl5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5pPr>
            <a:lvl6pPr marL="15367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6pPr>
            <a:lvl7pPr marL="19939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7pPr>
            <a:lvl8pPr marL="24511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8pPr>
            <a:lvl9pPr marL="29083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9pPr>
          </a:lstStyle>
          <a:p>
            <a:r>
              <a:rPr lang="en-GB" sz="1100" b="1">
                <a:latin typeface="Arial" charset="0"/>
              </a:rPr>
              <a:t>Romain A. Studer et al. Biochem. J. 2013;449:581-594</a:t>
            </a:r>
          </a:p>
        </p:txBody>
      </p:sp>
      <p:sp>
        <p:nvSpPr>
          <p:cNvPr id="3077" name="Text Box 5"/>
          <p:cNvSpPr txBox="1">
            <a:spLocks noChangeArrowheads="1"/>
          </p:cNvSpPr>
          <p:nvPr/>
        </p:nvSpPr>
        <p:spPr bwMode="auto">
          <a:xfrm>
            <a:off x="97920" y="6613175"/>
            <a:ext cx="4930560" cy="34707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marL="85725" indent="-85725">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1pPr>
            <a:lvl2pPr>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2pPr>
            <a:lvl3pPr>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3pPr>
            <a:lvl4pPr>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4pPr>
            <a:lvl5pPr>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5pPr>
            <a:lvl6pPr marL="15367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6pPr>
            <a:lvl7pPr marL="19939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7pPr>
            <a:lvl8pPr marL="24511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8pPr>
            <a:lvl9pPr marL="29083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9pPr>
          </a:lstStyle>
          <a:p>
            <a:r>
              <a:rPr lang="en-GB" sz="900">
                <a:latin typeface="Arial" charset="0"/>
              </a:rPr>
              <a:t>©2013 by Portland Press Ltd</a:t>
            </a:r>
          </a:p>
        </p:txBody>
      </p:sp>
    </p:spTree>
    <p:extLst>
      <p:ext uri="{BB962C8B-B14F-4D97-AF65-F5344CB8AC3E}">
        <p14:creationId xmlns:p14="http://schemas.microsoft.com/office/powerpoint/2010/main" val="2952754928"/>
      </p:ext>
    </p:extLst>
  </p:cSld>
  <p:clrMapOvr>
    <a:masterClrMapping/>
  </p:clrMapOvr>
  <p:transition xmlns:p14="http://schemas.microsoft.com/office/powerpoint/2010/main" spd="med"/>
  <p:timing>
    <p:tnLst>
      <p:par>
        <p:cTn xmlns:p14="http://schemas.microsoft.com/office/powerpoint/2010/main" id="1" dur="indefinite"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Effect of variations on protein structure</a:t>
            </a:r>
            <a:endParaRPr lang="en-US" dirty="0"/>
          </a:p>
        </p:txBody>
      </p:sp>
      <p:sp>
        <p:nvSpPr>
          <p:cNvPr id="3" name="Subtitle 2"/>
          <p:cNvSpPr>
            <a:spLocks noGrp="1"/>
          </p:cNvSpPr>
          <p:nvPr>
            <p:ph type="subTitle" idx="1"/>
          </p:nvPr>
        </p:nvSpPr>
        <p:spPr/>
        <p:txBody>
          <a:bodyPr/>
          <a:lstStyle/>
          <a:p>
            <a:r>
              <a:rPr lang="en-US" dirty="0" smtClean="0"/>
              <a:t>Protein Structures</a:t>
            </a:r>
            <a:endParaRPr lang="en-US" dirty="0"/>
          </a:p>
        </p:txBody>
      </p:sp>
    </p:spTree>
    <p:extLst>
      <p:ext uri="{BB962C8B-B14F-4D97-AF65-F5344CB8AC3E}">
        <p14:creationId xmlns:p14="http://schemas.microsoft.com/office/powerpoint/2010/main" val="2628184181"/>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408</TotalTime>
  <Words>2963</Words>
  <Application>Microsoft Macintosh PowerPoint</Application>
  <PresentationFormat>On-screen Show (4:3)</PresentationFormat>
  <Paragraphs>434</Paragraphs>
  <Slides>68</Slides>
  <Notes>9</Notes>
  <HiddenSlides>1</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68</vt:i4>
      </vt:variant>
    </vt:vector>
  </HeadingPairs>
  <TitlesOfParts>
    <vt:vector size="70" baseType="lpstr">
      <vt:lpstr>Office Theme</vt:lpstr>
      <vt:lpstr>Bitmap Image</vt:lpstr>
      <vt:lpstr>Effect of variations on protein structure</vt:lpstr>
      <vt:lpstr>Single nucleotide polymorphism</vt:lpstr>
      <vt:lpstr>Indels</vt:lpstr>
      <vt:lpstr>Structural variation</vt:lpstr>
      <vt:lpstr>Vocabulary</vt:lpstr>
      <vt:lpstr>PowerPoint Presentation</vt:lpstr>
      <vt:lpstr>Proteins must</vt:lpstr>
      <vt:lpstr>PowerPoint Presentation</vt:lpstr>
      <vt:lpstr>Effect of variations on protein structure</vt:lpstr>
      <vt:lpstr>Protein Structure</vt:lpstr>
      <vt:lpstr>Why protein structure?</vt:lpstr>
      <vt:lpstr>Central Paradigm of Bioinformatics</vt:lpstr>
      <vt:lpstr>PowerPoint Presentation</vt:lpstr>
      <vt:lpstr>Some basic information</vt:lpstr>
      <vt:lpstr>Common structure of Amino Acid</vt:lpstr>
      <vt:lpstr>Formation of polypeptide chain</vt:lpstr>
      <vt:lpstr>Four Levels of Protein Structure</vt:lpstr>
      <vt:lpstr>Primary structure</vt:lpstr>
      <vt:lpstr>Protein Building Blocks: Amino Acids</vt:lpstr>
      <vt:lpstr>Secondary structure</vt:lpstr>
      <vt:lpstr>-Sheet (parallel)</vt:lpstr>
      <vt:lpstr>-Sheet (antiparallel)</vt:lpstr>
      <vt:lpstr>Loops and Turns</vt:lpstr>
      <vt:lpstr>Tertiary structure</vt:lpstr>
      <vt:lpstr>Quaternary structure</vt:lpstr>
      <vt:lpstr>PowerPoint Presentation</vt:lpstr>
      <vt:lpstr>PowerPoint Presentation</vt:lpstr>
      <vt:lpstr>PowerPoint Presentation</vt:lpstr>
      <vt:lpstr>Protein Structure-Function:  Vocabulary check</vt:lpstr>
      <vt:lpstr>Motifs</vt:lpstr>
      <vt:lpstr>PowerPoint Presentation</vt:lpstr>
      <vt:lpstr>Structure is better conserved than sequence</vt:lpstr>
      <vt:lpstr>Structural information</vt:lpstr>
      <vt:lpstr>Structural information</vt:lpstr>
      <vt:lpstr>PDB Growth</vt:lpstr>
      <vt:lpstr>The Data Pipeline</vt:lpstr>
      <vt:lpstr>Experimental techniques for structure determination</vt:lpstr>
      <vt:lpstr>X-ray Crystallography</vt:lpstr>
      <vt:lpstr>X-ray Crystallography..</vt:lpstr>
      <vt:lpstr>NMR</vt:lpstr>
      <vt:lpstr>What is in the PDB?</vt:lpstr>
      <vt:lpstr>Protein 3D Structures</vt:lpstr>
      <vt:lpstr>Protein 3D Structures</vt:lpstr>
      <vt:lpstr>Protein 3D Structures</vt:lpstr>
      <vt:lpstr>Structure-Function Relationship </vt:lpstr>
      <vt:lpstr>Structure-Based Drug Design</vt:lpstr>
      <vt:lpstr>PowerPoint Presentation</vt:lpstr>
      <vt:lpstr>Protein Folding Problem</vt:lpstr>
      <vt:lpstr>Levinthal’s paradox</vt:lpstr>
      <vt:lpstr>Forces driving protein folding</vt:lpstr>
      <vt:lpstr>Effect of a single mutation</vt:lpstr>
      <vt:lpstr>Sickle Cell Anemia</vt:lpstr>
      <vt:lpstr>PowerPoint Presentation</vt:lpstr>
      <vt:lpstr>PowerPoint Presentation</vt:lpstr>
      <vt:lpstr>Investigating &amp; visualizing protein structures</vt:lpstr>
      <vt:lpstr>PDB Files: the “header”</vt:lpstr>
      <vt:lpstr>PDB files - coordinates</vt:lpstr>
      <vt:lpstr>Growth of unique folds (topologies) per year</vt:lpstr>
      <vt:lpstr>PowerPoint Presentation</vt:lpstr>
      <vt:lpstr>Protein structure databases</vt:lpstr>
      <vt:lpstr>The SCOP Database</vt:lpstr>
      <vt:lpstr>Protein databases</vt:lpstr>
      <vt:lpstr>Some databases/tools</vt:lpstr>
      <vt:lpstr>Proteins must</vt:lpstr>
      <vt:lpstr>PowerPoint Presentation</vt:lpstr>
      <vt:lpstr>PowerPoint Presentation</vt:lpstr>
      <vt:lpstr>PowerPoint Presentation</vt:lpstr>
      <vt:lpstr>PowerPoint Presentation</vt:lpstr>
    </vt:vector>
  </TitlesOfParts>
  <Company>Bogazici</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Elif Ozkirimli</dc:creator>
  <cp:lastModifiedBy>Elif Ozkirimli</cp:lastModifiedBy>
  <cp:revision>14</cp:revision>
  <dcterms:created xsi:type="dcterms:W3CDTF">2018-10-01T13:18:31Z</dcterms:created>
  <dcterms:modified xsi:type="dcterms:W3CDTF">2018-10-01T20:06:33Z</dcterms:modified>
</cp:coreProperties>
</file>